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0" r:id="rId2"/>
    <p:sldId id="261" r:id="rId3"/>
    <p:sldId id="367" r:id="rId4"/>
    <p:sldId id="368" r:id="rId5"/>
    <p:sldId id="397" r:id="rId6"/>
    <p:sldId id="359" r:id="rId7"/>
    <p:sldId id="361" r:id="rId8"/>
    <p:sldId id="362" r:id="rId9"/>
    <p:sldId id="358" r:id="rId10"/>
    <p:sldId id="262" r:id="rId11"/>
    <p:sldId id="364" r:id="rId12"/>
    <p:sldId id="365" r:id="rId13"/>
    <p:sldId id="271" r:id="rId14"/>
    <p:sldId id="272" r:id="rId15"/>
    <p:sldId id="273" r:id="rId16"/>
    <p:sldId id="369" r:id="rId17"/>
    <p:sldId id="275" r:id="rId18"/>
    <p:sldId id="283" r:id="rId19"/>
    <p:sldId id="370" r:id="rId20"/>
    <p:sldId id="286" r:id="rId21"/>
    <p:sldId id="372" r:id="rId22"/>
    <p:sldId id="287" r:id="rId23"/>
    <p:sldId id="318" r:id="rId24"/>
    <p:sldId id="322" r:id="rId25"/>
    <p:sldId id="327" r:id="rId26"/>
    <p:sldId id="328" r:id="rId27"/>
    <p:sldId id="330" r:id="rId28"/>
    <p:sldId id="340" r:id="rId29"/>
    <p:sldId id="398" r:id="rId30"/>
    <p:sldId id="390" r:id="rId31"/>
    <p:sldId id="401" r:id="rId32"/>
    <p:sldId id="402" r:id="rId33"/>
    <p:sldId id="403" r:id="rId34"/>
    <p:sldId id="404" r:id="rId35"/>
    <p:sldId id="405" r:id="rId36"/>
    <p:sldId id="406" r:id="rId37"/>
    <p:sldId id="407" r:id="rId38"/>
    <p:sldId id="408" r:id="rId39"/>
    <p:sldId id="409" r:id="rId40"/>
    <p:sldId id="410" r:id="rId41"/>
    <p:sldId id="411" r:id="rId42"/>
    <p:sldId id="412" r:id="rId43"/>
    <p:sldId id="413" r:id="rId44"/>
    <p:sldId id="423" r:id="rId45"/>
    <p:sldId id="414" r:id="rId46"/>
    <p:sldId id="415" r:id="rId47"/>
    <p:sldId id="419" r:id="rId48"/>
    <p:sldId id="421" r:id="rId49"/>
    <p:sldId id="422" r:id="rId50"/>
    <p:sldId id="420" r:id="rId51"/>
    <p:sldId id="424" r:id="rId52"/>
    <p:sldId id="418" r:id="rId53"/>
    <p:sldId id="417" r:id="rId54"/>
    <p:sldId id="416" r:id="rId55"/>
    <p:sldId id="425" r:id="rId56"/>
    <p:sldId id="426" r:id="rId57"/>
    <p:sldId id="427" r:id="rId58"/>
    <p:sldId id="428" r:id="rId59"/>
    <p:sldId id="429" r:id="rId60"/>
    <p:sldId id="430" r:id="rId61"/>
    <p:sldId id="431" r:id="rId62"/>
    <p:sldId id="432" r:id="rId63"/>
    <p:sldId id="433" r:id="rId64"/>
    <p:sldId id="434" r:id="rId65"/>
    <p:sldId id="435" r:id="rId66"/>
    <p:sldId id="436" r:id="rId67"/>
    <p:sldId id="399" r:id="rId68"/>
    <p:sldId id="437" r:id="rId69"/>
    <p:sldId id="391" r:id="rId70"/>
    <p:sldId id="392" r:id="rId71"/>
    <p:sldId id="393" r:id="rId72"/>
    <p:sldId id="394" r:id="rId73"/>
    <p:sldId id="438" r:id="rId74"/>
    <p:sldId id="395" r:id="rId75"/>
    <p:sldId id="439" r:id="rId76"/>
    <p:sldId id="440" r:id="rId77"/>
    <p:sldId id="441" r:id="rId78"/>
    <p:sldId id="442" r:id="rId79"/>
    <p:sldId id="443" r:id="rId80"/>
    <p:sldId id="444" r:id="rId81"/>
    <p:sldId id="445" r:id="rId82"/>
    <p:sldId id="446" r:id="rId83"/>
    <p:sldId id="396" r:id="rId84"/>
    <p:sldId id="373" r:id="rId85"/>
    <p:sldId id="374" r:id="rId86"/>
    <p:sldId id="375" r:id="rId87"/>
    <p:sldId id="376" r:id="rId88"/>
    <p:sldId id="377" r:id="rId89"/>
    <p:sldId id="379" r:id="rId90"/>
    <p:sldId id="380" r:id="rId91"/>
    <p:sldId id="381" r:id="rId92"/>
    <p:sldId id="384" r:id="rId93"/>
    <p:sldId id="387" r:id="rId94"/>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0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p:cViewPr varScale="1">
        <p:scale>
          <a:sx n="101" d="100"/>
          <a:sy n="101" d="100"/>
        </p:scale>
        <p:origin x="1662" y="11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Roboto Cn"/>
                <a:cs typeface="Roboto Cn"/>
              </a:defRPr>
            </a:lvl1pPr>
          </a:lstStyle>
          <a:p>
            <a:endParaRPr/>
          </a:p>
        </p:txBody>
      </p:sp>
      <p:sp>
        <p:nvSpPr>
          <p:cNvPr id="3" name="Holder 3"/>
          <p:cNvSpPr>
            <a:spLocks noGrp="1"/>
          </p:cNvSpPr>
          <p:nvPr>
            <p:ph type="body" idx="1"/>
          </p:nvPr>
        </p:nvSpPr>
        <p:spPr/>
        <p:txBody>
          <a:bodyPr lIns="0" tIns="0" rIns="0" bIns="0"/>
          <a:lstStyle>
            <a:lvl1pPr>
              <a:defRPr sz="2000" b="1" i="0">
                <a:solidFill>
                  <a:srgbClr val="426293"/>
                </a:solidFill>
                <a:latin typeface="Roboto Cn"/>
                <a:cs typeface="Roboto C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1653539"/>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solidFill>
            <a:srgbClr val="FFBF00"/>
          </a:solidFill>
        </p:spPr>
        <p:txBody>
          <a:bodyPr wrap="square" lIns="0" tIns="0" rIns="0" bIns="0" rtlCol="0"/>
          <a:lstStyle/>
          <a:p>
            <a:endParaRPr/>
          </a:p>
        </p:txBody>
      </p:sp>
      <p:sp>
        <p:nvSpPr>
          <p:cNvPr id="17" name="bg object 17"/>
          <p:cNvSpPr/>
          <p:nvPr/>
        </p:nvSpPr>
        <p:spPr>
          <a:xfrm>
            <a:off x="457200" y="1315212"/>
            <a:ext cx="9144000" cy="274320"/>
          </a:xfrm>
          <a:custGeom>
            <a:avLst/>
            <a:gdLst/>
            <a:ahLst/>
            <a:cxnLst/>
            <a:rect l="l" t="t" r="r" b="b"/>
            <a:pathLst>
              <a:path w="9144000" h="274319">
                <a:moveTo>
                  <a:pt x="9144000" y="274320"/>
                </a:moveTo>
                <a:lnTo>
                  <a:pt x="0" y="274320"/>
                </a:lnTo>
                <a:lnTo>
                  <a:pt x="0" y="0"/>
                </a:lnTo>
                <a:lnTo>
                  <a:pt x="9144000" y="0"/>
                </a:lnTo>
                <a:lnTo>
                  <a:pt x="9144000" y="274320"/>
                </a:lnTo>
                <a:close/>
              </a:path>
            </a:pathLst>
          </a:custGeom>
          <a:solidFill>
            <a:srgbClr val="EF7E08"/>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1" i="0">
                <a:solidFill>
                  <a:schemeClr val="bg1"/>
                </a:solidFill>
                <a:latin typeface="Roboto Cn"/>
                <a:cs typeface="Roboto Cn"/>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155435" y="3951732"/>
            <a:ext cx="889000" cy="295910"/>
          </a:xfrm>
          <a:custGeom>
            <a:avLst/>
            <a:gdLst/>
            <a:ahLst/>
            <a:cxnLst/>
            <a:rect l="l" t="t" r="r" b="b"/>
            <a:pathLst>
              <a:path w="889000" h="295910">
                <a:moveTo>
                  <a:pt x="888492" y="295656"/>
                </a:moveTo>
                <a:lnTo>
                  <a:pt x="0" y="295656"/>
                </a:lnTo>
                <a:lnTo>
                  <a:pt x="288035" y="0"/>
                </a:lnTo>
                <a:lnTo>
                  <a:pt x="888492" y="295656"/>
                </a:lnTo>
                <a:close/>
              </a:path>
            </a:pathLst>
          </a:custGeom>
          <a:solidFill>
            <a:srgbClr val="263148"/>
          </a:solidFill>
        </p:spPr>
        <p:txBody>
          <a:bodyPr wrap="square" lIns="0" tIns="0" rIns="0" bIns="0" rtlCol="0"/>
          <a:lstStyle/>
          <a:p>
            <a:endParaRPr/>
          </a:p>
        </p:txBody>
      </p:sp>
      <p:sp>
        <p:nvSpPr>
          <p:cNvPr id="17" name="bg object 17"/>
          <p:cNvSpPr/>
          <p:nvPr/>
        </p:nvSpPr>
        <p:spPr>
          <a:xfrm>
            <a:off x="457200" y="1315211"/>
            <a:ext cx="8656320" cy="5144135"/>
          </a:xfrm>
          <a:custGeom>
            <a:avLst/>
            <a:gdLst/>
            <a:ahLst/>
            <a:cxnLst/>
            <a:rect l="l" t="t" r="r" b="b"/>
            <a:pathLst>
              <a:path w="8656320" h="5144135">
                <a:moveTo>
                  <a:pt x="8656320" y="0"/>
                </a:moveTo>
                <a:lnTo>
                  <a:pt x="3518916" y="0"/>
                </a:lnTo>
                <a:lnTo>
                  <a:pt x="0" y="12"/>
                </a:lnTo>
                <a:lnTo>
                  <a:pt x="0" y="5143512"/>
                </a:lnTo>
                <a:lnTo>
                  <a:pt x="3524999" y="5143512"/>
                </a:lnTo>
                <a:lnTo>
                  <a:pt x="3524999" y="5131333"/>
                </a:lnTo>
                <a:lnTo>
                  <a:pt x="8656320" y="0"/>
                </a:lnTo>
                <a:close/>
              </a:path>
            </a:pathLst>
          </a:custGeom>
          <a:solidFill>
            <a:srgbClr val="C6D3E6"/>
          </a:solidFill>
        </p:spPr>
        <p:txBody>
          <a:bodyPr wrap="square" lIns="0" tIns="0" rIns="0" bIns="0" rtlCol="0"/>
          <a:lstStyle/>
          <a:p>
            <a:endParaRPr/>
          </a:p>
        </p:txBody>
      </p:sp>
      <p:sp>
        <p:nvSpPr>
          <p:cNvPr id="18" name="bg object 18"/>
          <p:cNvSpPr/>
          <p:nvPr/>
        </p:nvSpPr>
        <p:spPr>
          <a:xfrm>
            <a:off x="457200" y="4241291"/>
            <a:ext cx="6590030" cy="2027555"/>
          </a:xfrm>
          <a:custGeom>
            <a:avLst/>
            <a:gdLst/>
            <a:ahLst/>
            <a:cxnLst/>
            <a:rect l="l" t="t" r="r" b="b"/>
            <a:pathLst>
              <a:path w="6590030" h="2027554">
                <a:moveTo>
                  <a:pt x="6589776" y="0"/>
                </a:moveTo>
                <a:lnTo>
                  <a:pt x="4564380" y="0"/>
                </a:lnTo>
                <a:lnTo>
                  <a:pt x="4562843" y="0"/>
                </a:lnTo>
                <a:lnTo>
                  <a:pt x="0" y="0"/>
                </a:lnTo>
                <a:lnTo>
                  <a:pt x="0" y="2026932"/>
                </a:lnTo>
                <a:lnTo>
                  <a:pt x="4562843" y="2026932"/>
                </a:lnTo>
                <a:lnTo>
                  <a:pt x="4564380" y="2026932"/>
                </a:lnTo>
                <a:lnTo>
                  <a:pt x="4564380" y="2025396"/>
                </a:lnTo>
                <a:lnTo>
                  <a:pt x="6589776" y="0"/>
                </a:lnTo>
                <a:close/>
              </a:path>
            </a:pathLst>
          </a:custGeom>
          <a:solidFill>
            <a:srgbClr val="3F5277"/>
          </a:solidFill>
        </p:spPr>
        <p:txBody>
          <a:bodyPr wrap="square" lIns="0" tIns="0" rIns="0" bIns="0" rtlCol="0"/>
          <a:lstStyle/>
          <a:p>
            <a:endParaRPr/>
          </a:p>
        </p:txBody>
      </p:sp>
      <p:sp>
        <p:nvSpPr>
          <p:cNvPr id="19" name="bg object 19"/>
          <p:cNvSpPr/>
          <p:nvPr/>
        </p:nvSpPr>
        <p:spPr>
          <a:xfrm>
            <a:off x="7405116" y="6263639"/>
            <a:ext cx="393700" cy="132715"/>
          </a:xfrm>
          <a:custGeom>
            <a:avLst/>
            <a:gdLst/>
            <a:ahLst/>
            <a:cxnLst/>
            <a:rect l="l" t="t" r="r" b="b"/>
            <a:pathLst>
              <a:path w="393700" h="132714">
                <a:moveTo>
                  <a:pt x="266700" y="132588"/>
                </a:moveTo>
                <a:lnTo>
                  <a:pt x="0" y="0"/>
                </a:lnTo>
                <a:lnTo>
                  <a:pt x="393191" y="0"/>
                </a:lnTo>
                <a:lnTo>
                  <a:pt x="266700" y="132588"/>
                </a:lnTo>
                <a:close/>
              </a:path>
            </a:pathLst>
          </a:custGeom>
          <a:solidFill>
            <a:srgbClr val="D16E00"/>
          </a:solidFill>
        </p:spPr>
        <p:txBody>
          <a:bodyPr wrap="square" lIns="0" tIns="0" rIns="0" bIns="0" rtlCol="0"/>
          <a:lstStyle/>
          <a:p>
            <a:endParaRPr/>
          </a:p>
        </p:txBody>
      </p:sp>
      <p:sp>
        <p:nvSpPr>
          <p:cNvPr id="20" name="bg object 20"/>
          <p:cNvSpPr/>
          <p:nvPr/>
        </p:nvSpPr>
        <p:spPr>
          <a:xfrm>
            <a:off x="7563612" y="5788152"/>
            <a:ext cx="2037714" cy="671195"/>
          </a:xfrm>
          <a:custGeom>
            <a:avLst/>
            <a:gdLst/>
            <a:ahLst/>
            <a:cxnLst/>
            <a:rect l="l" t="t" r="r" b="b"/>
            <a:pathLst>
              <a:path w="2037715" h="671195">
                <a:moveTo>
                  <a:pt x="2037588" y="0"/>
                </a:moveTo>
                <a:lnTo>
                  <a:pt x="672084" y="0"/>
                </a:lnTo>
                <a:lnTo>
                  <a:pt x="669036" y="0"/>
                </a:lnTo>
                <a:lnTo>
                  <a:pt x="669036" y="3048"/>
                </a:lnTo>
                <a:lnTo>
                  <a:pt x="0" y="670572"/>
                </a:lnTo>
                <a:lnTo>
                  <a:pt x="669036" y="670572"/>
                </a:lnTo>
                <a:lnTo>
                  <a:pt x="672084" y="670572"/>
                </a:lnTo>
                <a:lnTo>
                  <a:pt x="2037588" y="670572"/>
                </a:lnTo>
                <a:lnTo>
                  <a:pt x="2037588" y="0"/>
                </a:lnTo>
                <a:close/>
              </a:path>
            </a:pathLst>
          </a:custGeom>
          <a:solidFill>
            <a:srgbClr val="C6D3E6"/>
          </a:solidFill>
        </p:spPr>
        <p:txBody>
          <a:bodyPr wrap="square" lIns="0" tIns="0" rIns="0" bIns="0" rtlCol="0"/>
          <a:lstStyle/>
          <a:p>
            <a:endParaRPr/>
          </a:p>
        </p:txBody>
      </p:sp>
      <p:sp>
        <p:nvSpPr>
          <p:cNvPr id="21" name="bg object 21"/>
          <p:cNvSpPr/>
          <p:nvPr/>
        </p:nvSpPr>
        <p:spPr>
          <a:xfrm>
            <a:off x="7408164" y="5963424"/>
            <a:ext cx="2193290" cy="303530"/>
          </a:xfrm>
          <a:custGeom>
            <a:avLst/>
            <a:gdLst/>
            <a:ahLst/>
            <a:cxnLst/>
            <a:rect l="l" t="t" r="r" b="b"/>
            <a:pathLst>
              <a:path w="2193290" h="303529">
                <a:moveTo>
                  <a:pt x="2193036" y="0"/>
                </a:moveTo>
                <a:lnTo>
                  <a:pt x="304800" y="0"/>
                </a:lnTo>
                <a:lnTo>
                  <a:pt x="297180" y="0"/>
                </a:lnTo>
                <a:lnTo>
                  <a:pt x="297180" y="7581"/>
                </a:lnTo>
                <a:lnTo>
                  <a:pt x="0" y="303263"/>
                </a:lnTo>
                <a:lnTo>
                  <a:pt x="297180" y="303263"/>
                </a:lnTo>
                <a:lnTo>
                  <a:pt x="304800" y="303263"/>
                </a:lnTo>
                <a:lnTo>
                  <a:pt x="2193036" y="303263"/>
                </a:lnTo>
                <a:lnTo>
                  <a:pt x="2193036" y="0"/>
                </a:lnTo>
                <a:close/>
              </a:path>
            </a:pathLst>
          </a:custGeom>
          <a:solidFill>
            <a:srgbClr val="FF970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1" i="0">
                <a:solidFill>
                  <a:schemeClr val="bg1"/>
                </a:solidFill>
                <a:latin typeface="Roboto Cn"/>
                <a:cs typeface="Roboto C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405116" y="6263639"/>
            <a:ext cx="393700" cy="132715"/>
          </a:xfrm>
          <a:custGeom>
            <a:avLst/>
            <a:gdLst/>
            <a:ahLst/>
            <a:cxnLst/>
            <a:rect l="l" t="t" r="r" b="b"/>
            <a:pathLst>
              <a:path w="393700" h="132714">
                <a:moveTo>
                  <a:pt x="266700" y="132588"/>
                </a:moveTo>
                <a:lnTo>
                  <a:pt x="0" y="0"/>
                </a:lnTo>
                <a:lnTo>
                  <a:pt x="393191" y="0"/>
                </a:lnTo>
                <a:lnTo>
                  <a:pt x="266700" y="132588"/>
                </a:lnTo>
                <a:close/>
              </a:path>
            </a:pathLst>
          </a:custGeom>
          <a:solidFill>
            <a:srgbClr val="D16E00"/>
          </a:solidFill>
        </p:spPr>
        <p:txBody>
          <a:bodyPr wrap="square" lIns="0" tIns="0" rIns="0" bIns="0" rtlCol="0"/>
          <a:lstStyle/>
          <a:p>
            <a:endParaRPr/>
          </a:p>
        </p:txBody>
      </p:sp>
      <p:sp>
        <p:nvSpPr>
          <p:cNvPr id="17" name="bg object 17"/>
          <p:cNvSpPr/>
          <p:nvPr/>
        </p:nvSpPr>
        <p:spPr>
          <a:xfrm>
            <a:off x="7563612" y="5788152"/>
            <a:ext cx="2037714" cy="671195"/>
          </a:xfrm>
          <a:custGeom>
            <a:avLst/>
            <a:gdLst/>
            <a:ahLst/>
            <a:cxnLst/>
            <a:rect l="l" t="t" r="r" b="b"/>
            <a:pathLst>
              <a:path w="2037715" h="671195">
                <a:moveTo>
                  <a:pt x="2037588" y="0"/>
                </a:moveTo>
                <a:lnTo>
                  <a:pt x="672084" y="0"/>
                </a:lnTo>
                <a:lnTo>
                  <a:pt x="669036" y="0"/>
                </a:lnTo>
                <a:lnTo>
                  <a:pt x="669036" y="3048"/>
                </a:lnTo>
                <a:lnTo>
                  <a:pt x="0" y="670572"/>
                </a:lnTo>
                <a:lnTo>
                  <a:pt x="669036" y="670572"/>
                </a:lnTo>
                <a:lnTo>
                  <a:pt x="672084" y="670572"/>
                </a:lnTo>
                <a:lnTo>
                  <a:pt x="2037588" y="670572"/>
                </a:lnTo>
                <a:lnTo>
                  <a:pt x="2037588" y="0"/>
                </a:lnTo>
                <a:close/>
              </a:path>
            </a:pathLst>
          </a:custGeom>
          <a:solidFill>
            <a:srgbClr val="C6D3E6"/>
          </a:solidFill>
        </p:spPr>
        <p:txBody>
          <a:bodyPr wrap="square" lIns="0" tIns="0" rIns="0" bIns="0" rtlCol="0"/>
          <a:lstStyle/>
          <a:p>
            <a:endParaRPr/>
          </a:p>
        </p:txBody>
      </p:sp>
      <p:sp>
        <p:nvSpPr>
          <p:cNvPr id="18" name="bg object 18"/>
          <p:cNvSpPr/>
          <p:nvPr/>
        </p:nvSpPr>
        <p:spPr>
          <a:xfrm>
            <a:off x="7408164" y="5963424"/>
            <a:ext cx="2193290" cy="303530"/>
          </a:xfrm>
          <a:custGeom>
            <a:avLst/>
            <a:gdLst/>
            <a:ahLst/>
            <a:cxnLst/>
            <a:rect l="l" t="t" r="r" b="b"/>
            <a:pathLst>
              <a:path w="2193290" h="303529">
                <a:moveTo>
                  <a:pt x="2193036" y="0"/>
                </a:moveTo>
                <a:lnTo>
                  <a:pt x="304800" y="0"/>
                </a:lnTo>
                <a:lnTo>
                  <a:pt x="297180" y="0"/>
                </a:lnTo>
                <a:lnTo>
                  <a:pt x="297180" y="7581"/>
                </a:lnTo>
                <a:lnTo>
                  <a:pt x="0" y="303263"/>
                </a:lnTo>
                <a:lnTo>
                  <a:pt x="297180" y="303263"/>
                </a:lnTo>
                <a:lnTo>
                  <a:pt x="304800" y="303263"/>
                </a:lnTo>
                <a:lnTo>
                  <a:pt x="2193036" y="303263"/>
                </a:lnTo>
                <a:lnTo>
                  <a:pt x="2193036" y="0"/>
                </a:lnTo>
                <a:close/>
              </a:path>
            </a:pathLst>
          </a:custGeom>
          <a:solidFill>
            <a:srgbClr val="FF9700"/>
          </a:solidFill>
        </p:spPr>
        <p:txBody>
          <a:bodyPr wrap="square" lIns="0" tIns="0" rIns="0" bIns="0" rtlCol="0"/>
          <a:lstStyle/>
          <a:p>
            <a:endParaRPr/>
          </a:p>
        </p:txBody>
      </p:sp>
      <p:sp>
        <p:nvSpPr>
          <p:cNvPr id="19" name="bg object 19"/>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sp>
        <p:nvSpPr>
          <p:cNvPr id="20" name="bg object 20"/>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21" name="bg object 21"/>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sp>
        <p:nvSpPr>
          <p:cNvPr id="2" name="Holder 2"/>
          <p:cNvSpPr>
            <a:spLocks noGrp="1"/>
          </p:cNvSpPr>
          <p:nvPr>
            <p:ph type="title"/>
          </p:nvPr>
        </p:nvSpPr>
        <p:spPr>
          <a:xfrm>
            <a:off x="457200" y="1696211"/>
            <a:ext cx="5434965" cy="772794"/>
          </a:xfrm>
          <a:prstGeom prst="rect">
            <a:avLst/>
          </a:prstGeom>
        </p:spPr>
        <p:txBody>
          <a:bodyPr wrap="square" lIns="0" tIns="0" rIns="0" bIns="0">
            <a:spAutoFit/>
          </a:bodyPr>
          <a:lstStyle>
            <a:lvl1pPr>
              <a:defRPr sz="2000" b="1" i="0">
                <a:solidFill>
                  <a:schemeClr val="bg1"/>
                </a:solidFill>
                <a:latin typeface="Roboto Cn"/>
                <a:cs typeface="Roboto Cn"/>
              </a:defRPr>
            </a:lvl1pPr>
          </a:lstStyle>
          <a:p>
            <a:endParaRPr/>
          </a:p>
        </p:txBody>
      </p:sp>
      <p:sp>
        <p:nvSpPr>
          <p:cNvPr id="3" name="Holder 3"/>
          <p:cNvSpPr>
            <a:spLocks noGrp="1"/>
          </p:cNvSpPr>
          <p:nvPr>
            <p:ph type="body" idx="1"/>
          </p:nvPr>
        </p:nvSpPr>
        <p:spPr>
          <a:xfrm>
            <a:off x="606552" y="2511552"/>
            <a:ext cx="8975090" cy="3952240"/>
          </a:xfrm>
          <a:prstGeom prst="rect">
            <a:avLst/>
          </a:prstGeom>
        </p:spPr>
        <p:txBody>
          <a:bodyPr wrap="square" lIns="0" tIns="0" rIns="0" bIns="0">
            <a:spAutoFit/>
          </a:bodyPr>
          <a:lstStyle>
            <a:lvl1pPr>
              <a:defRPr sz="2000" b="1" i="0">
                <a:solidFill>
                  <a:srgbClr val="426293"/>
                </a:solidFill>
                <a:latin typeface="Roboto Cn"/>
                <a:cs typeface="Roboto Cn"/>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10/29/2024</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981200"/>
            <a:ext cx="6781800" cy="992579"/>
          </a:xfrm>
          <a:prstGeom prst="rect">
            <a:avLst/>
          </a:prstGeom>
        </p:spPr>
        <p:txBody>
          <a:bodyPr vert="horz" wrap="square" lIns="0" tIns="251460" rIns="0" bIns="0" rtlCol="0">
            <a:spAutoFit/>
          </a:bodyPr>
          <a:lstStyle/>
          <a:p>
            <a:pPr marR="654685" algn="ctr">
              <a:lnSpc>
                <a:spcPct val="100000"/>
              </a:lnSpc>
              <a:spcBef>
                <a:spcPts val="1980"/>
              </a:spcBef>
            </a:pPr>
            <a:r>
              <a:rPr lang="en-US" sz="4800" spc="10" dirty="0">
                <a:solidFill>
                  <a:schemeClr val="accent2">
                    <a:lumMod val="75000"/>
                  </a:schemeClr>
                </a:solidFill>
                <a:latin typeface="Baskerville Old Face" pitchFamily="18" charset="0"/>
              </a:rPr>
              <a:t>ICAI’s Code of Ethics</a:t>
            </a:r>
            <a:endParaRPr sz="4800" dirty="0">
              <a:solidFill>
                <a:schemeClr val="accent2">
                  <a:lumMod val="75000"/>
                </a:schemeClr>
              </a:solidFill>
              <a:latin typeface="Baskerville Old Face" pitchFamily="18" charset="0"/>
            </a:endParaRPr>
          </a:p>
        </p:txBody>
      </p:sp>
      <p:pic>
        <p:nvPicPr>
          <p:cNvPr id="4" name="object 4"/>
          <p:cNvPicPr/>
          <p:nvPr/>
        </p:nvPicPr>
        <p:blipFill>
          <a:blip r:embed="rId2" cstate="print"/>
          <a:stretch>
            <a:fillRect/>
          </a:stretch>
        </p:blipFill>
        <p:spPr>
          <a:xfrm>
            <a:off x="8686800" y="1981200"/>
            <a:ext cx="1243583" cy="1219199"/>
          </a:xfrm>
          <a:prstGeom prst="rect">
            <a:avLst/>
          </a:prstGeom>
        </p:spPr>
      </p:pic>
      <p:sp>
        <p:nvSpPr>
          <p:cNvPr id="6" name="object 2"/>
          <p:cNvSpPr txBox="1">
            <a:spLocks/>
          </p:cNvSpPr>
          <p:nvPr/>
        </p:nvSpPr>
        <p:spPr>
          <a:xfrm>
            <a:off x="-609600" y="5148444"/>
            <a:ext cx="6019800" cy="931024"/>
          </a:xfrm>
          <a:prstGeom prst="rect">
            <a:avLst/>
          </a:prstGeom>
        </p:spPr>
        <p:txBody>
          <a:bodyPr vert="horz" wrap="square" lIns="0" tIns="251460" rIns="0" bIns="0" rtlCol="0">
            <a:spAutoFit/>
          </a:bodyPr>
          <a:lstStyle>
            <a:lvl1pPr>
              <a:defRPr sz="2000" b="1" i="0">
                <a:solidFill>
                  <a:schemeClr val="bg1"/>
                </a:solidFill>
                <a:latin typeface="Roboto Cn"/>
                <a:ea typeface="+mj-ea"/>
                <a:cs typeface="Roboto Cn"/>
              </a:defRPr>
            </a:lvl1pPr>
          </a:lstStyle>
          <a:p>
            <a:pPr marR="654685" algn="ctr"/>
            <a:r>
              <a:rPr lang="en-US" sz="2400" spc="10" dirty="0">
                <a:latin typeface="Baskerville Old Face" pitchFamily="18" charset="0"/>
              </a:rPr>
              <a:t> CA. </a:t>
            </a:r>
            <a:r>
              <a:rPr lang="en-US" sz="2400" spc="10" dirty="0" err="1">
                <a:latin typeface="Baskerville Old Face" pitchFamily="18" charset="0"/>
              </a:rPr>
              <a:t>Jomon</a:t>
            </a:r>
            <a:r>
              <a:rPr lang="en-US" sz="2400" spc="10" dirty="0">
                <a:latin typeface="Baskerville Old Face" pitchFamily="18" charset="0"/>
              </a:rPr>
              <a:t> K George</a:t>
            </a:r>
          </a:p>
          <a:p>
            <a:pPr marR="654685" algn="ctr"/>
            <a:r>
              <a:rPr lang="en-US" spc="10" dirty="0">
                <a:latin typeface="Baskerville Old Face" pitchFamily="18" charset="0"/>
              </a:rPr>
              <a:t> Former Chairman - SIRC </a:t>
            </a:r>
            <a:endParaRPr lang="en-US"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grpSp>
        <p:nvGrpSpPr>
          <p:cNvPr id="7" name="object 7"/>
          <p:cNvGrpSpPr/>
          <p:nvPr/>
        </p:nvGrpSpPr>
        <p:grpSpPr>
          <a:xfrm>
            <a:off x="7444835" y="6693108"/>
            <a:ext cx="2037714" cy="670560"/>
            <a:chOff x="7563611" y="5788152"/>
            <a:chExt cx="2037714" cy="670560"/>
          </a:xfrm>
        </p:grpSpPr>
        <p:sp>
          <p:nvSpPr>
            <p:cNvPr id="8" name="object 8"/>
            <p:cNvSpPr/>
            <p:nvPr/>
          </p:nvSpPr>
          <p:spPr>
            <a:xfrm>
              <a:off x="7563612" y="5788152"/>
              <a:ext cx="2037714" cy="671195"/>
            </a:xfrm>
            <a:custGeom>
              <a:avLst/>
              <a:gdLst/>
              <a:ahLst/>
              <a:cxnLst/>
              <a:rect l="l" t="t" r="r" b="b"/>
              <a:pathLst>
                <a:path w="2037715" h="671195">
                  <a:moveTo>
                    <a:pt x="2037588" y="0"/>
                  </a:moveTo>
                  <a:lnTo>
                    <a:pt x="672084" y="0"/>
                  </a:lnTo>
                  <a:lnTo>
                    <a:pt x="669036" y="0"/>
                  </a:lnTo>
                  <a:lnTo>
                    <a:pt x="669036" y="3048"/>
                  </a:lnTo>
                  <a:lnTo>
                    <a:pt x="0" y="670572"/>
                  </a:lnTo>
                  <a:lnTo>
                    <a:pt x="669036" y="670572"/>
                  </a:lnTo>
                  <a:lnTo>
                    <a:pt x="672084" y="670572"/>
                  </a:lnTo>
                  <a:lnTo>
                    <a:pt x="2037588" y="670572"/>
                  </a:lnTo>
                  <a:lnTo>
                    <a:pt x="2037588" y="0"/>
                  </a:lnTo>
                  <a:close/>
                </a:path>
              </a:pathLst>
            </a:custGeom>
            <a:solidFill>
              <a:srgbClr val="C6D3E6"/>
            </a:solidFill>
          </p:spPr>
          <p:txBody>
            <a:bodyPr wrap="square" lIns="0" tIns="0" rIns="0" bIns="0" rtlCol="0"/>
            <a:lstStyle/>
            <a:p>
              <a:endParaRPr/>
            </a:p>
          </p:txBody>
        </p:sp>
        <p:sp>
          <p:nvSpPr>
            <p:cNvPr id="9" name="object 9"/>
            <p:cNvSpPr/>
            <p:nvPr/>
          </p:nvSpPr>
          <p:spPr>
            <a:xfrm>
              <a:off x="7705344" y="5963412"/>
              <a:ext cx="1896110" cy="303530"/>
            </a:xfrm>
            <a:custGeom>
              <a:avLst/>
              <a:gdLst/>
              <a:ahLst/>
              <a:cxnLst/>
              <a:rect l="l" t="t" r="r" b="b"/>
              <a:pathLst>
                <a:path w="1896109" h="303529">
                  <a:moveTo>
                    <a:pt x="1895855" y="303275"/>
                  </a:moveTo>
                  <a:lnTo>
                    <a:pt x="0" y="303275"/>
                  </a:lnTo>
                  <a:lnTo>
                    <a:pt x="0" y="0"/>
                  </a:lnTo>
                  <a:lnTo>
                    <a:pt x="1895855" y="0"/>
                  </a:lnTo>
                  <a:lnTo>
                    <a:pt x="1895855" y="303275"/>
                  </a:lnTo>
                  <a:close/>
                </a:path>
              </a:pathLst>
            </a:custGeom>
            <a:solidFill>
              <a:srgbClr val="FF9700"/>
            </a:solidFill>
          </p:spPr>
          <p:txBody>
            <a:bodyPr wrap="square" lIns="0" tIns="0" rIns="0" bIns="0" rtlCol="0"/>
            <a:lstStyle/>
            <a:p>
              <a:endParaRPr/>
            </a:p>
          </p:txBody>
        </p:sp>
      </p:grpSp>
      <p:sp>
        <p:nvSpPr>
          <p:cNvPr id="11" name="object 11"/>
          <p:cNvSpPr txBox="1">
            <a:spLocks noGrp="1"/>
          </p:cNvSpPr>
          <p:nvPr>
            <p:ph type="title"/>
          </p:nvPr>
        </p:nvSpPr>
        <p:spPr>
          <a:xfrm>
            <a:off x="1349755" y="1887680"/>
            <a:ext cx="4626610" cy="366767"/>
          </a:xfrm>
          <a:prstGeom prst="rect">
            <a:avLst/>
          </a:prstGeom>
        </p:spPr>
        <p:txBody>
          <a:bodyPr vert="horz" wrap="square" lIns="0" tIns="12700" rIns="0" bIns="0" rtlCol="0">
            <a:spAutoFit/>
          </a:bodyPr>
          <a:lstStyle/>
          <a:p>
            <a:pPr marL="12700">
              <a:lnSpc>
                <a:spcPct val="100000"/>
              </a:lnSpc>
              <a:spcBef>
                <a:spcPts val="100"/>
              </a:spcBef>
            </a:pPr>
            <a:r>
              <a:rPr lang="en-US" sz="2300" spc="5" dirty="0"/>
              <a:t>Volume I – Elaborated</a:t>
            </a:r>
            <a:endParaRPr sz="2300" dirty="0"/>
          </a:p>
        </p:txBody>
      </p:sp>
      <p:sp>
        <p:nvSpPr>
          <p:cNvPr id="13" name="object 13"/>
          <p:cNvSpPr txBox="1"/>
          <p:nvPr/>
        </p:nvSpPr>
        <p:spPr>
          <a:xfrm>
            <a:off x="9379679" y="5997950"/>
            <a:ext cx="102870" cy="208279"/>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FFFFFF"/>
                </a:solidFill>
                <a:latin typeface="Roboto Cn"/>
                <a:cs typeface="Roboto Cn"/>
              </a:rPr>
              <a:t>7</a:t>
            </a:r>
            <a:endParaRPr sz="1200">
              <a:latin typeface="Roboto Cn"/>
              <a:cs typeface="Roboto Cn"/>
            </a:endParaRPr>
          </a:p>
        </p:txBody>
      </p:sp>
      <p:grpSp>
        <p:nvGrpSpPr>
          <p:cNvPr id="14" name="object 14"/>
          <p:cNvGrpSpPr/>
          <p:nvPr/>
        </p:nvGrpSpPr>
        <p:grpSpPr>
          <a:xfrm>
            <a:off x="758952" y="1944623"/>
            <a:ext cx="330835" cy="294640"/>
            <a:chOff x="758952" y="1944623"/>
            <a:chExt cx="330835" cy="294640"/>
          </a:xfrm>
        </p:grpSpPr>
        <p:sp>
          <p:nvSpPr>
            <p:cNvPr id="15" name="object 15"/>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6" name="object 16"/>
            <p:cNvPicPr/>
            <p:nvPr/>
          </p:nvPicPr>
          <p:blipFill>
            <a:blip r:embed="rId2" cstate="print"/>
            <a:stretch>
              <a:fillRect/>
            </a:stretch>
          </p:blipFill>
          <p:spPr>
            <a:xfrm>
              <a:off x="826007" y="2017775"/>
              <a:ext cx="190499" cy="105156"/>
            </a:xfrm>
            <a:prstGeom prst="rect">
              <a:avLst/>
            </a:prstGeom>
          </p:spPr>
        </p:pic>
      </p:grpSp>
      <p:pic>
        <p:nvPicPr>
          <p:cNvPr id="17" name="object 17"/>
          <p:cNvPicPr/>
          <p:nvPr/>
        </p:nvPicPr>
        <p:blipFill>
          <a:blip r:embed="rId3" cstate="print"/>
          <a:stretch>
            <a:fillRect/>
          </a:stretch>
        </p:blipFill>
        <p:spPr>
          <a:xfrm>
            <a:off x="8229600" y="1341120"/>
            <a:ext cx="1207007" cy="1182623"/>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3159079745"/>
              </p:ext>
            </p:extLst>
          </p:nvPr>
        </p:nvGraphicFramePr>
        <p:xfrm>
          <a:off x="826307" y="3810759"/>
          <a:ext cx="7331952" cy="2726540"/>
        </p:xfrm>
        <a:graphic>
          <a:graphicData uri="http://schemas.openxmlformats.org/drawingml/2006/table">
            <a:tbl>
              <a:tblPr firstRow="1" firstCol="1" bandRow="1">
                <a:tableStyleId>{5C22544A-7EE6-4342-B048-85BDC9FD1C3A}</a:tableStyleId>
              </a:tblPr>
              <a:tblGrid>
                <a:gridCol w="7331952">
                  <a:extLst>
                    <a:ext uri="{9D8B030D-6E8A-4147-A177-3AD203B41FA5}">
                      <a16:colId xmlns:a16="http://schemas.microsoft.com/office/drawing/2014/main" val="20000"/>
                    </a:ext>
                  </a:extLst>
                </a:gridCol>
              </a:tblGrid>
              <a:tr h="545308">
                <a:tc>
                  <a:txBody>
                    <a:bodyPr/>
                    <a:lstStyle/>
                    <a:p>
                      <a:pPr marL="0" marR="0">
                        <a:lnSpc>
                          <a:spcPct val="107000"/>
                        </a:lnSpc>
                        <a:spcBef>
                          <a:spcPts val="0"/>
                        </a:spcBef>
                        <a:spcAft>
                          <a:spcPts val="0"/>
                        </a:spcAft>
                      </a:pPr>
                      <a:r>
                        <a:rPr lang="en-US" sz="2400" dirty="0">
                          <a:effectLst/>
                          <a:latin typeface="Baskerville Old Face" pitchFamily="18" charset="0"/>
                        </a:rPr>
                        <a:t>Integrity</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0"/>
                  </a:ext>
                </a:extLst>
              </a:tr>
              <a:tr h="545308">
                <a:tc>
                  <a:txBody>
                    <a:bodyPr/>
                    <a:lstStyle/>
                    <a:p>
                      <a:pPr marL="0" marR="0">
                        <a:lnSpc>
                          <a:spcPct val="107000"/>
                        </a:lnSpc>
                        <a:spcBef>
                          <a:spcPts val="0"/>
                        </a:spcBef>
                        <a:spcAft>
                          <a:spcPts val="0"/>
                        </a:spcAft>
                      </a:pPr>
                      <a:r>
                        <a:rPr lang="en-US" sz="2400" dirty="0">
                          <a:effectLst/>
                          <a:latin typeface="Baskerville Old Face" pitchFamily="18" charset="0"/>
                        </a:rPr>
                        <a:t>Objectivity</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1"/>
                  </a:ext>
                </a:extLst>
              </a:tr>
              <a:tr h="545308">
                <a:tc>
                  <a:txBody>
                    <a:bodyPr/>
                    <a:lstStyle/>
                    <a:p>
                      <a:pPr marL="0" marR="0">
                        <a:lnSpc>
                          <a:spcPct val="107000"/>
                        </a:lnSpc>
                        <a:spcBef>
                          <a:spcPts val="0"/>
                        </a:spcBef>
                        <a:spcAft>
                          <a:spcPts val="0"/>
                        </a:spcAft>
                      </a:pPr>
                      <a:r>
                        <a:rPr lang="en-US" sz="2400" dirty="0">
                          <a:effectLst/>
                          <a:latin typeface="Baskerville Old Face" pitchFamily="18" charset="0"/>
                        </a:rPr>
                        <a:t>Professional Competence &amp; Due care</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2"/>
                  </a:ext>
                </a:extLst>
              </a:tr>
              <a:tr h="545308">
                <a:tc>
                  <a:txBody>
                    <a:bodyPr/>
                    <a:lstStyle/>
                    <a:p>
                      <a:pPr marL="0" marR="0">
                        <a:lnSpc>
                          <a:spcPct val="107000"/>
                        </a:lnSpc>
                        <a:spcBef>
                          <a:spcPts val="0"/>
                        </a:spcBef>
                        <a:spcAft>
                          <a:spcPts val="0"/>
                        </a:spcAft>
                      </a:pPr>
                      <a:r>
                        <a:rPr lang="en-US" sz="2400" dirty="0">
                          <a:effectLst/>
                          <a:latin typeface="Baskerville Old Face" pitchFamily="18" charset="0"/>
                        </a:rPr>
                        <a:t>Confidentiality</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3"/>
                  </a:ext>
                </a:extLst>
              </a:tr>
              <a:tr h="545308">
                <a:tc>
                  <a:txBody>
                    <a:bodyPr/>
                    <a:lstStyle/>
                    <a:p>
                      <a:pPr marL="0" marR="0">
                        <a:lnSpc>
                          <a:spcPct val="107000"/>
                        </a:lnSpc>
                        <a:spcBef>
                          <a:spcPts val="0"/>
                        </a:spcBef>
                        <a:spcAft>
                          <a:spcPts val="0"/>
                        </a:spcAft>
                      </a:pPr>
                      <a:r>
                        <a:rPr lang="en-US" sz="2400" dirty="0">
                          <a:effectLst/>
                          <a:latin typeface="Baskerville Old Face" pitchFamily="18" charset="0"/>
                        </a:rPr>
                        <a:t>Professional </a:t>
                      </a:r>
                      <a:r>
                        <a:rPr lang="en-US" sz="2400" dirty="0" err="1">
                          <a:effectLst/>
                          <a:latin typeface="Baskerville Old Face" pitchFamily="18" charset="0"/>
                        </a:rPr>
                        <a:t>Behaviour</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19" name="TextBox 18"/>
          <p:cNvSpPr txBox="1"/>
          <p:nvPr/>
        </p:nvSpPr>
        <p:spPr>
          <a:xfrm>
            <a:off x="1371600" y="3038007"/>
            <a:ext cx="4717958" cy="523220"/>
          </a:xfrm>
          <a:prstGeom prst="rect">
            <a:avLst/>
          </a:prstGeom>
          <a:noFill/>
        </p:spPr>
        <p:txBody>
          <a:bodyPr wrap="none" rtlCol="0">
            <a:spAutoFit/>
          </a:bodyPr>
          <a:lstStyle/>
          <a:p>
            <a:r>
              <a:rPr lang="en-US" sz="2800" dirty="0">
                <a:solidFill>
                  <a:srgbClr val="0C60AC"/>
                </a:solidFill>
                <a:latin typeface="Baskerville Old Face" pitchFamily="18" charset="0"/>
              </a:rPr>
              <a:t>Part I - Fundamental Principles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sp>
        <p:nvSpPr>
          <p:cNvPr id="11" name="object 11"/>
          <p:cNvSpPr txBox="1">
            <a:spLocks noGrp="1"/>
          </p:cNvSpPr>
          <p:nvPr>
            <p:ph type="title"/>
          </p:nvPr>
        </p:nvSpPr>
        <p:spPr>
          <a:xfrm>
            <a:off x="1349755" y="1887680"/>
            <a:ext cx="4626610" cy="366767"/>
          </a:xfrm>
          <a:prstGeom prst="rect">
            <a:avLst/>
          </a:prstGeom>
        </p:spPr>
        <p:txBody>
          <a:bodyPr vert="horz" wrap="square" lIns="0" tIns="12700" rIns="0" bIns="0" rtlCol="0">
            <a:spAutoFit/>
          </a:bodyPr>
          <a:lstStyle/>
          <a:p>
            <a:pPr marL="12700">
              <a:lnSpc>
                <a:spcPct val="100000"/>
              </a:lnSpc>
              <a:spcBef>
                <a:spcPts val="100"/>
              </a:spcBef>
            </a:pPr>
            <a:r>
              <a:rPr lang="en-US" sz="2300" spc="5" dirty="0"/>
              <a:t>Volume I – Elaborated</a:t>
            </a:r>
            <a:endParaRPr sz="2300" dirty="0"/>
          </a:p>
        </p:txBody>
      </p:sp>
      <p:grpSp>
        <p:nvGrpSpPr>
          <p:cNvPr id="14" name="object 14"/>
          <p:cNvGrpSpPr/>
          <p:nvPr/>
        </p:nvGrpSpPr>
        <p:grpSpPr>
          <a:xfrm>
            <a:off x="758952" y="1944623"/>
            <a:ext cx="330835" cy="294640"/>
            <a:chOff x="758952" y="1944623"/>
            <a:chExt cx="330835" cy="294640"/>
          </a:xfrm>
        </p:grpSpPr>
        <p:sp>
          <p:nvSpPr>
            <p:cNvPr id="15" name="object 15"/>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6" name="object 16"/>
            <p:cNvPicPr/>
            <p:nvPr/>
          </p:nvPicPr>
          <p:blipFill>
            <a:blip r:embed="rId2" cstate="print"/>
            <a:stretch>
              <a:fillRect/>
            </a:stretch>
          </p:blipFill>
          <p:spPr>
            <a:xfrm>
              <a:off x="826007" y="2017775"/>
              <a:ext cx="190499" cy="105156"/>
            </a:xfrm>
            <a:prstGeom prst="rect">
              <a:avLst/>
            </a:prstGeom>
          </p:spPr>
        </p:pic>
      </p:grpSp>
      <p:pic>
        <p:nvPicPr>
          <p:cNvPr id="17" name="object 17"/>
          <p:cNvPicPr/>
          <p:nvPr/>
        </p:nvPicPr>
        <p:blipFill>
          <a:blip r:embed="rId3" cstate="print"/>
          <a:stretch>
            <a:fillRect/>
          </a:stretch>
        </p:blipFill>
        <p:spPr>
          <a:xfrm>
            <a:off x="8229600" y="1341120"/>
            <a:ext cx="1207007" cy="1182623"/>
          </a:xfrm>
          <a:prstGeom prst="rect">
            <a:avLst/>
          </a:prstGeom>
        </p:spPr>
      </p:pic>
      <p:sp>
        <p:nvSpPr>
          <p:cNvPr id="19" name="TextBox 18"/>
          <p:cNvSpPr txBox="1"/>
          <p:nvPr/>
        </p:nvSpPr>
        <p:spPr>
          <a:xfrm>
            <a:off x="612157" y="2776397"/>
            <a:ext cx="4693914" cy="523220"/>
          </a:xfrm>
          <a:prstGeom prst="rect">
            <a:avLst/>
          </a:prstGeom>
          <a:noFill/>
        </p:spPr>
        <p:txBody>
          <a:bodyPr wrap="none" rtlCol="0">
            <a:spAutoFit/>
          </a:bodyPr>
          <a:lstStyle/>
          <a:p>
            <a:r>
              <a:rPr lang="en-US" sz="2800" b="1" dirty="0">
                <a:solidFill>
                  <a:srgbClr val="0C60AC"/>
                </a:solidFill>
                <a:latin typeface="Baskerville Old Face" pitchFamily="18" charset="0"/>
              </a:rPr>
              <a:t>Part I – Conceptual Framework</a:t>
            </a:r>
          </a:p>
        </p:txBody>
      </p:sp>
      <p:sp>
        <p:nvSpPr>
          <p:cNvPr id="6" name="Rectangle 5"/>
          <p:cNvSpPr/>
          <p:nvPr/>
        </p:nvSpPr>
        <p:spPr>
          <a:xfrm>
            <a:off x="440961" y="3505200"/>
            <a:ext cx="9248872" cy="3908762"/>
          </a:xfrm>
          <a:prstGeom prst="rect">
            <a:avLst/>
          </a:prstGeom>
        </p:spPr>
        <p:txBody>
          <a:bodyPr wrap="square">
            <a:spAutoFit/>
          </a:bodyPr>
          <a:lstStyle/>
          <a:p>
            <a:pPr algn="just">
              <a:lnSpc>
                <a:spcPct val="150000"/>
              </a:lnSpc>
            </a:pPr>
            <a:r>
              <a:rPr lang="en-US" sz="2800" b="1" dirty="0">
                <a:latin typeface="Baskerville Old Face" pitchFamily="18" charset="0"/>
              </a:rPr>
              <a:t>The professional accountant </a:t>
            </a:r>
            <a:r>
              <a:rPr lang="en-US" sz="2800" b="1" dirty="0">
                <a:solidFill>
                  <a:srgbClr val="C00000"/>
                </a:solidFill>
                <a:latin typeface="Baskerville Old Face" pitchFamily="18" charset="0"/>
              </a:rPr>
              <a:t>shall </a:t>
            </a:r>
            <a:r>
              <a:rPr lang="en-US" sz="2800" b="1" dirty="0">
                <a:latin typeface="Baskerville Old Face" pitchFamily="18" charset="0"/>
              </a:rPr>
              <a:t>apply the conceptual framework to identify, evaluate and address </a:t>
            </a:r>
            <a:r>
              <a:rPr lang="en-US" sz="2800" b="1" dirty="0">
                <a:solidFill>
                  <a:schemeClr val="accent6">
                    <a:lumMod val="75000"/>
                  </a:schemeClr>
                </a:solidFill>
                <a:latin typeface="Baskerville Old Face" pitchFamily="18" charset="0"/>
              </a:rPr>
              <a:t>threats</a:t>
            </a:r>
            <a:r>
              <a:rPr lang="en-US" sz="2800" b="1" dirty="0">
                <a:latin typeface="Baskerville Old Face" pitchFamily="18" charset="0"/>
              </a:rPr>
              <a:t> to compliance with the fundamental principles.</a:t>
            </a:r>
          </a:p>
          <a:p>
            <a:pPr algn="just"/>
            <a:endParaRPr lang="en-US" sz="2800" b="1" dirty="0">
              <a:latin typeface="Baskerville Old Face" pitchFamily="18" charset="0"/>
            </a:endParaRPr>
          </a:p>
          <a:p>
            <a:pPr algn="just"/>
            <a:r>
              <a:rPr lang="en-US" sz="2800" b="1" dirty="0">
                <a:latin typeface="Baskerville Old Face" pitchFamily="18" charset="0"/>
              </a:rPr>
              <a:t>Thrust on  </a:t>
            </a:r>
            <a:r>
              <a:rPr lang="en-US" sz="2800" b="1" dirty="0">
                <a:solidFill>
                  <a:srgbClr val="C00000"/>
                </a:solidFill>
                <a:latin typeface="Baskerville Old Face" pitchFamily="18" charset="0"/>
              </a:rPr>
              <a:t>“</a:t>
            </a:r>
            <a:r>
              <a:rPr lang="en-US" sz="2400" b="1" dirty="0">
                <a:solidFill>
                  <a:srgbClr val="C00000"/>
                </a:solidFill>
                <a:latin typeface="Baskerville Old Face" pitchFamily="18" charset="0"/>
              </a:rPr>
              <a:t>PROFESSIONAL SKEPTICISM”</a:t>
            </a:r>
          </a:p>
          <a:p>
            <a:pPr algn="just"/>
            <a:r>
              <a:rPr lang="en-US" sz="2400" b="1" dirty="0">
                <a:latin typeface="Baskerville Old Face" pitchFamily="18" charset="0"/>
              </a:rPr>
              <a:t>                                                        (Para 120.13.A1)</a:t>
            </a:r>
          </a:p>
          <a:p>
            <a:pPr algn="just">
              <a:lnSpc>
                <a:spcPct val="150000"/>
              </a:lnSpc>
            </a:pPr>
            <a:endParaRPr lang="en-US" sz="2800" b="1" dirty="0">
              <a:latin typeface="Baskerville Old Face" pitchFamily="18" charset="0"/>
            </a:endParaRPr>
          </a:p>
        </p:txBody>
      </p:sp>
    </p:spTree>
    <p:extLst>
      <p:ext uri="{BB962C8B-B14F-4D97-AF65-F5344CB8AC3E}">
        <p14:creationId xmlns:p14="http://schemas.microsoft.com/office/powerpoint/2010/main" val="591268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sp>
        <p:nvSpPr>
          <p:cNvPr id="11" name="object 11"/>
          <p:cNvSpPr txBox="1">
            <a:spLocks noGrp="1"/>
          </p:cNvSpPr>
          <p:nvPr>
            <p:ph type="title"/>
          </p:nvPr>
        </p:nvSpPr>
        <p:spPr>
          <a:xfrm>
            <a:off x="1349755" y="1887680"/>
            <a:ext cx="4626610" cy="366767"/>
          </a:xfrm>
          <a:prstGeom prst="rect">
            <a:avLst/>
          </a:prstGeom>
        </p:spPr>
        <p:txBody>
          <a:bodyPr vert="horz" wrap="square" lIns="0" tIns="12700" rIns="0" bIns="0" rtlCol="0">
            <a:spAutoFit/>
          </a:bodyPr>
          <a:lstStyle/>
          <a:p>
            <a:pPr marL="12700">
              <a:lnSpc>
                <a:spcPct val="100000"/>
              </a:lnSpc>
              <a:spcBef>
                <a:spcPts val="100"/>
              </a:spcBef>
            </a:pPr>
            <a:r>
              <a:rPr lang="en-US" sz="2300" spc="5" dirty="0"/>
              <a:t>Volume I – Elaborated</a:t>
            </a:r>
            <a:endParaRPr sz="2300" dirty="0"/>
          </a:p>
        </p:txBody>
      </p:sp>
      <p:grpSp>
        <p:nvGrpSpPr>
          <p:cNvPr id="14" name="object 14"/>
          <p:cNvGrpSpPr/>
          <p:nvPr/>
        </p:nvGrpSpPr>
        <p:grpSpPr>
          <a:xfrm>
            <a:off x="758952" y="1944623"/>
            <a:ext cx="330835" cy="294640"/>
            <a:chOff x="758952" y="1944623"/>
            <a:chExt cx="330835" cy="294640"/>
          </a:xfrm>
        </p:grpSpPr>
        <p:sp>
          <p:nvSpPr>
            <p:cNvPr id="15" name="object 15"/>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6" name="object 16"/>
            <p:cNvPicPr/>
            <p:nvPr/>
          </p:nvPicPr>
          <p:blipFill>
            <a:blip r:embed="rId2" cstate="print"/>
            <a:stretch>
              <a:fillRect/>
            </a:stretch>
          </p:blipFill>
          <p:spPr>
            <a:xfrm>
              <a:off x="826007" y="2017775"/>
              <a:ext cx="190499" cy="105156"/>
            </a:xfrm>
            <a:prstGeom prst="rect">
              <a:avLst/>
            </a:prstGeom>
          </p:spPr>
        </p:pic>
      </p:grpSp>
      <p:pic>
        <p:nvPicPr>
          <p:cNvPr id="17" name="object 17"/>
          <p:cNvPicPr/>
          <p:nvPr/>
        </p:nvPicPr>
        <p:blipFill>
          <a:blip r:embed="rId3" cstate="print"/>
          <a:stretch>
            <a:fillRect/>
          </a:stretch>
        </p:blipFill>
        <p:spPr>
          <a:xfrm>
            <a:off x="8229600" y="1341120"/>
            <a:ext cx="1207007" cy="1182623"/>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3397753397"/>
              </p:ext>
            </p:extLst>
          </p:nvPr>
        </p:nvGraphicFramePr>
        <p:xfrm>
          <a:off x="1102690" y="3552931"/>
          <a:ext cx="8545331" cy="3879415"/>
        </p:xfrm>
        <a:graphic>
          <a:graphicData uri="http://schemas.openxmlformats.org/drawingml/2006/table">
            <a:tbl>
              <a:tblPr firstRow="1" firstCol="1" bandRow="1">
                <a:tableStyleId>{5C22544A-7EE6-4342-B048-85BDC9FD1C3A}</a:tableStyleId>
              </a:tblPr>
              <a:tblGrid>
                <a:gridCol w="8545331">
                  <a:extLst>
                    <a:ext uri="{9D8B030D-6E8A-4147-A177-3AD203B41FA5}">
                      <a16:colId xmlns:a16="http://schemas.microsoft.com/office/drawing/2014/main" val="20000"/>
                    </a:ext>
                  </a:extLst>
                </a:gridCol>
              </a:tblGrid>
              <a:tr h="935039">
                <a:tc>
                  <a:txBody>
                    <a:bodyPr/>
                    <a:lstStyle/>
                    <a:p>
                      <a:pPr marL="0" marR="0">
                        <a:lnSpc>
                          <a:spcPct val="107000"/>
                        </a:lnSpc>
                        <a:spcBef>
                          <a:spcPts val="0"/>
                        </a:spcBef>
                        <a:spcAft>
                          <a:spcPts val="0"/>
                        </a:spcAft>
                      </a:pPr>
                      <a:r>
                        <a:rPr lang="en-US" sz="2400" dirty="0">
                          <a:effectLst/>
                          <a:latin typeface="Baskerville Old Face" pitchFamily="18" charset="0"/>
                          <a:ea typeface="+mn-ea"/>
                          <a:cs typeface="+mn-cs"/>
                        </a:rPr>
                        <a:t>Self</a:t>
                      </a:r>
                      <a:r>
                        <a:rPr lang="en-US" sz="2400" baseline="0" dirty="0">
                          <a:effectLst/>
                          <a:latin typeface="Baskerville Old Face" pitchFamily="18" charset="0"/>
                          <a:ea typeface="+mn-ea"/>
                          <a:cs typeface="+mn-cs"/>
                        </a:rPr>
                        <a:t> Interest Threats </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0"/>
                  </a:ext>
                </a:extLst>
              </a:tr>
              <a:tr h="736094">
                <a:tc>
                  <a:txBody>
                    <a:bodyPr/>
                    <a:lstStyle/>
                    <a:p>
                      <a:pPr marL="0" marR="0">
                        <a:lnSpc>
                          <a:spcPct val="107000"/>
                        </a:lnSpc>
                        <a:spcBef>
                          <a:spcPts val="0"/>
                        </a:spcBef>
                        <a:spcAft>
                          <a:spcPts val="0"/>
                        </a:spcAft>
                      </a:pPr>
                      <a:r>
                        <a:rPr lang="en-US" sz="2400" dirty="0">
                          <a:effectLst/>
                          <a:latin typeface="Baskerville Old Face" pitchFamily="18" charset="0"/>
                        </a:rPr>
                        <a:t>Self Review Threats</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1"/>
                  </a:ext>
                </a:extLst>
              </a:tr>
              <a:tr h="736094">
                <a:tc>
                  <a:txBody>
                    <a:bodyPr/>
                    <a:lstStyle/>
                    <a:p>
                      <a:pPr marL="0" marR="0">
                        <a:lnSpc>
                          <a:spcPct val="107000"/>
                        </a:lnSpc>
                        <a:spcBef>
                          <a:spcPts val="0"/>
                        </a:spcBef>
                        <a:spcAft>
                          <a:spcPts val="0"/>
                        </a:spcAft>
                      </a:pPr>
                      <a:r>
                        <a:rPr lang="en-US" sz="2400" dirty="0">
                          <a:effectLst/>
                          <a:latin typeface="Baskerville Old Face" pitchFamily="18" charset="0"/>
                        </a:rPr>
                        <a:t>Advocacy Threats</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2"/>
                  </a:ext>
                </a:extLst>
              </a:tr>
              <a:tr h="736094">
                <a:tc>
                  <a:txBody>
                    <a:bodyPr/>
                    <a:lstStyle/>
                    <a:p>
                      <a:pPr marL="0" marR="0">
                        <a:lnSpc>
                          <a:spcPct val="107000"/>
                        </a:lnSpc>
                        <a:spcBef>
                          <a:spcPts val="0"/>
                        </a:spcBef>
                        <a:spcAft>
                          <a:spcPts val="0"/>
                        </a:spcAft>
                      </a:pPr>
                      <a:r>
                        <a:rPr lang="en-US" sz="2400" dirty="0">
                          <a:effectLst/>
                          <a:latin typeface="Baskerville Old Face" pitchFamily="18" charset="0"/>
                          <a:ea typeface="+mn-ea"/>
                          <a:cs typeface="+mn-cs"/>
                        </a:rPr>
                        <a:t>Familiarity</a:t>
                      </a:r>
                      <a:r>
                        <a:rPr lang="en-US" sz="2400" baseline="0" dirty="0">
                          <a:effectLst/>
                          <a:latin typeface="Baskerville Old Face" pitchFamily="18" charset="0"/>
                          <a:ea typeface="+mn-ea"/>
                          <a:cs typeface="+mn-cs"/>
                        </a:rPr>
                        <a:t> Threats</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3"/>
                  </a:ext>
                </a:extLst>
              </a:tr>
              <a:tr h="736094">
                <a:tc>
                  <a:txBody>
                    <a:bodyPr/>
                    <a:lstStyle/>
                    <a:p>
                      <a:pPr marL="0" marR="0">
                        <a:lnSpc>
                          <a:spcPct val="107000"/>
                        </a:lnSpc>
                        <a:spcBef>
                          <a:spcPts val="0"/>
                        </a:spcBef>
                        <a:spcAft>
                          <a:spcPts val="0"/>
                        </a:spcAft>
                      </a:pPr>
                      <a:r>
                        <a:rPr lang="en-US" sz="2400" dirty="0">
                          <a:effectLst/>
                          <a:latin typeface="Baskerville Old Face" pitchFamily="18" charset="0"/>
                        </a:rPr>
                        <a:t>Intimidation  Threats</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19" name="TextBox 18"/>
          <p:cNvSpPr txBox="1"/>
          <p:nvPr/>
        </p:nvSpPr>
        <p:spPr>
          <a:xfrm>
            <a:off x="801023" y="2836360"/>
            <a:ext cx="2672526" cy="523220"/>
          </a:xfrm>
          <a:prstGeom prst="rect">
            <a:avLst/>
          </a:prstGeom>
          <a:noFill/>
        </p:spPr>
        <p:txBody>
          <a:bodyPr wrap="none" rtlCol="0">
            <a:spAutoFit/>
          </a:bodyPr>
          <a:lstStyle/>
          <a:p>
            <a:r>
              <a:rPr lang="en-US" sz="2800" b="1" dirty="0">
                <a:solidFill>
                  <a:srgbClr val="0C60AC"/>
                </a:solidFill>
                <a:latin typeface="Baskerville Old Face" pitchFamily="18" charset="0"/>
              </a:rPr>
              <a:t>Type  of  Threats</a:t>
            </a:r>
          </a:p>
        </p:txBody>
      </p:sp>
    </p:spTree>
    <p:extLst>
      <p:ext uri="{BB962C8B-B14F-4D97-AF65-F5344CB8AC3E}">
        <p14:creationId xmlns:p14="http://schemas.microsoft.com/office/powerpoint/2010/main" val="415113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15568" y="1876168"/>
            <a:ext cx="6000115" cy="321242"/>
          </a:xfrm>
          <a:prstGeom prst="rect">
            <a:avLst/>
          </a:prstGeom>
        </p:spPr>
        <p:txBody>
          <a:bodyPr vert="horz" wrap="square" lIns="0" tIns="13335" rIns="0" bIns="0" rtlCol="0">
            <a:spAutoFit/>
          </a:bodyPr>
          <a:lstStyle/>
          <a:p>
            <a:pPr marL="12700">
              <a:lnSpc>
                <a:spcPct val="100000"/>
              </a:lnSpc>
              <a:spcBef>
                <a:spcPts val="105"/>
              </a:spcBef>
            </a:pPr>
            <a:r>
              <a:rPr spc="5" dirty="0"/>
              <a:t>Non-Compliance</a:t>
            </a:r>
            <a:r>
              <a:rPr dirty="0"/>
              <a:t> </a:t>
            </a:r>
            <a:r>
              <a:rPr spc="5" dirty="0"/>
              <a:t>with</a:t>
            </a:r>
            <a:r>
              <a:rPr spc="-10" dirty="0"/>
              <a:t> </a:t>
            </a:r>
            <a:r>
              <a:rPr spc="5" dirty="0"/>
              <a:t>Laws</a:t>
            </a:r>
            <a:r>
              <a:rPr spc="15" dirty="0"/>
              <a:t> </a:t>
            </a:r>
            <a:r>
              <a:rPr dirty="0"/>
              <a:t>and</a:t>
            </a:r>
            <a:r>
              <a:rPr spc="5" dirty="0"/>
              <a:t> </a:t>
            </a:r>
            <a:r>
              <a:rPr spc="10" dirty="0"/>
              <a:t>Regulations</a:t>
            </a:r>
          </a:p>
        </p:txBody>
      </p:sp>
      <p:sp>
        <p:nvSpPr>
          <p:cNvPr id="5" name="object 5"/>
          <p:cNvSpPr txBox="1"/>
          <p:nvPr/>
        </p:nvSpPr>
        <p:spPr>
          <a:xfrm>
            <a:off x="304800" y="2624871"/>
            <a:ext cx="9296653" cy="3629840"/>
          </a:xfrm>
          <a:prstGeom prst="rect">
            <a:avLst/>
          </a:prstGeom>
        </p:spPr>
        <p:txBody>
          <a:bodyPr vert="horz" wrap="square" lIns="0" tIns="13335" rIns="0" bIns="0" rtlCol="0">
            <a:spAutoFit/>
          </a:bodyPr>
          <a:lstStyle/>
          <a:p>
            <a:pPr marL="12700">
              <a:lnSpc>
                <a:spcPct val="100000"/>
              </a:lnSpc>
              <a:spcBef>
                <a:spcPts val="105"/>
              </a:spcBef>
            </a:pPr>
            <a:r>
              <a:rPr sz="2000" b="1" spc="15" dirty="0">
                <a:solidFill>
                  <a:srgbClr val="FFFFFF"/>
                </a:solidFill>
                <a:latin typeface="Roboto Cn"/>
                <a:cs typeface="Roboto Cn"/>
              </a:rPr>
              <a:t>(NOCLAR)</a:t>
            </a:r>
            <a:r>
              <a:rPr sz="2000" b="1" spc="30" dirty="0">
                <a:solidFill>
                  <a:srgbClr val="FFFFFF"/>
                </a:solidFill>
                <a:latin typeface="Roboto Cn"/>
                <a:cs typeface="Roboto Cn"/>
              </a:rPr>
              <a:t> </a:t>
            </a:r>
            <a:r>
              <a:rPr sz="2000" b="1" spc="-40" dirty="0">
                <a:solidFill>
                  <a:srgbClr val="FFFFFF"/>
                </a:solidFill>
                <a:latin typeface="Roboto Cn"/>
                <a:cs typeface="Roboto Cn"/>
              </a:rPr>
              <a:t>-</a:t>
            </a:r>
            <a:r>
              <a:rPr sz="2000" b="1" spc="480" dirty="0">
                <a:solidFill>
                  <a:srgbClr val="FFFFFF"/>
                </a:solidFill>
                <a:latin typeface="Roboto Cn"/>
                <a:cs typeface="Roboto Cn"/>
              </a:rPr>
              <a:t> </a:t>
            </a:r>
            <a:r>
              <a:rPr sz="2000" b="1" spc="10" dirty="0">
                <a:solidFill>
                  <a:srgbClr val="FFFFFF"/>
                </a:solidFill>
                <a:latin typeface="Roboto Cn"/>
                <a:cs typeface="Roboto Cn"/>
              </a:rPr>
              <a:t>Sections</a:t>
            </a:r>
            <a:r>
              <a:rPr sz="2000" b="1" spc="30" dirty="0">
                <a:solidFill>
                  <a:srgbClr val="FFFFFF"/>
                </a:solidFill>
                <a:latin typeface="Roboto Cn"/>
                <a:cs typeface="Roboto Cn"/>
              </a:rPr>
              <a:t> </a:t>
            </a:r>
            <a:r>
              <a:rPr sz="2000" b="1" spc="-40" dirty="0">
                <a:solidFill>
                  <a:srgbClr val="FFFFFF"/>
                </a:solidFill>
                <a:latin typeface="Roboto Cn"/>
                <a:cs typeface="Roboto Cn"/>
              </a:rPr>
              <a:t>260</a:t>
            </a:r>
            <a:r>
              <a:rPr sz="2000" b="1" spc="30" dirty="0">
                <a:solidFill>
                  <a:srgbClr val="FFFFFF"/>
                </a:solidFill>
                <a:latin typeface="Roboto Cn"/>
                <a:cs typeface="Roboto Cn"/>
              </a:rPr>
              <a:t> </a:t>
            </a:r>
            <a:r>
              <a:rPr sz="2000" b="1" dirty="0">
                <a:solidFill>
                  <a:srgbClr val="FFFFFF"/>
                </a:solidFill>
                <a:latin typeface="Roboto Cn"/>
                <a:cs typeface="Roboto Cn"/>
              </a:rPr>
              <a:t>and</a:t>
            </a:r>
            <a:r>
              <a:rPr sz="2000" b="1" spc="5" dirty="0">
                <a:solidFill>
                  <a:srgbClr val="FFFFFF"/>
                </a:solidFill>
                <a:latin typeface="Roboto Cn"/>
                <a:cs typeface="Roboto Cn"/>
              </a:rPr>
              <a:t> </a:t>
            </a:r>
            <a:r>
              <a:rPr sz="2000" b="1" spc="-40" dirty="0">
                <a:solidFill>
                  <a:srgbClr val="FFFFFF"/>
                </a:solidFill>
                <a:latin typeface="Roboto Cn"/>
                <a:cs typeface="Roboto Cn"/>
              </a:rPr>
              <a:t>360</a:t>
            </a:r>
            <a:r>
              <a:rPr sz="2000" b="1" spc="495" dirty="0">
                <a:solidFill>
                  <a:srgbClr val="FFFFFF"/>
                </a:solidFill>
                <a:latin typeface="Roboto Cn"/>
                <a:cs typeface="Roboto Cn"/>
              </a:rPr>
              <a:t> </a:t>
            </a:r>
            <a:r>
              <a:rPr sz="2000" b="1" spc="-40" dirty="0">
                <a:solidFill>
                  <a:srgbClr val="FFFFFF"/>
                </a:solidFill>
                <a:latin typeface="Roboto Cn"/>
                <a:cs typeface="Roboto Cn"/>
              </a:rPr>
              <a:t>-</a:t>
            </a:r>
            <a:r>
              <a:rPr sz="2000" b="1" spc="15" dirty="0">
                <a:solidFill>
                  <a:srgbClr val="FFFFFF"/>
                </a:solidFill>
                <a:latin typeface="Roboto Cn"/>
                <a:cs typeface="Roboto Cn"/>
              </a:rPr>
              <a:t> </a:t>
            </a:r>
            <a:r>
              <a:rPr sz="2000" b="1" spc="10" dirty="0">
                <a:solidFill>
                  <a:srgbClr val="FFFFFF"/>
                </a:solidFill>
                <a:latin typeface="Roboto Cn"/>
                <a:cs typeface="Roboto Cn"/>
              </a:rPr>
              <a:t>New provision</a:t>
            </a:r>
            <a:endParaRPr sz="2000" dirty="0">
              <a:latin typeface="Roboto Cn"/>
              <a:cs typeface="Roboto Cn"/>
            </a:endParaRPr>
          </a:p>
          <a:p>
            <a:pPr marL="182880" marR="7620" algn="just">
              <a:lnSpc>
                <a:spcPct val="100000"/>
              </a:lnSpc>
            </a:pPr>
            <a:r>
              <a:rPr sz="2000" b="1" spc="-10" dirty="0">
                <a:solidFill>
                  <a:srgbClr val="C00000"/>
                </a:solidFill>
                <a:latin typeface="Roboto Cn"/>
                <a:cs typeface="Roboto Cn"/>
              </a:rPr>
              <a:t>Refers </a:t>
            </a:r>
            <a:r>
              <a:rPr sz="2000" b="1" spc="-15" dirty="0">
                <a:solidFill>
                  <a:srgbClr val="C00000"/>
                </a:solidFill>
                <a:latin typeface="Roboto Cn"/>
                <a:cs typeface="Roboto Cn"/>
              </a:rPr>
              <a:t>to </a:t>
            </a:r>
            <a:r>
              <a:rPr sz="2000" b="1" spc="-30" dirty="0">
                <a:solidFill>
                  <a:srgbClr val="C00000"/>
                </a:solidFill>
                <a:latin typeface="Roboto Cn"/>
                <a:cs typeface="Roboto Cn"/>
              </a:rPr>
              <a:t>any </a:t>
            </a:r>
            <a:r>
              <a:rPr sz="2000" b="1" spc="-5" dirty="0">
                <a:solidFill>
                  <a:srgbClr val="C00000"/>
                </a:solidFill>
                <a:latin typeface="Roboto Cn"/>
                <a:cs typeface="Roboto Cn"/>
              </a:rPr>
              <a:t>act </a:t>
            </a:r>
            <a:r>
              <a:rPr sz="2000" b="1" dirty="0">
                <a:solidFill>
                  <a:srgbClr val="C00000"/>
                </a:solidFill>
                <a:latin typeface="Roboto Cn"/>
                <a:cs typeface="Roboto Cn"/>
              </a:rPr>
              <a:t>of </a:t>
            </a:r>
            <a:r>
              <a:rPr sz="2000" b="1" spc="-15" dirty="0">
                <a:solidFill>
                  <a:srgbClr val="C00000"/>
                </a:solidFill>
                <a:latin typeface="Roboto Cn"/>
                <a:cs typeface="Roboto Cn"/>
              </a:rPr>
              <a:t>omission </a:t>
            </a:r>
            <a:r>
              <a:rPr sz="2000" b="1" spc="-10" dirty="0">
                <a:solidFill>
                  <a:srgbClr val="C00000"/>
                </a:solidFill>
                <a:latin typeface="Roboto Cn"/>
                <a:cs typeface="Roboto Cn"/>
              </a:rPr>
              <a:t>or </a:t>
            </a:r>
            <a:r>
              <a:rPr sz="2000" b="1" spc="-20" dirty="0">
                <a:solidFill>
                  <a:srgbClr val="C00000"/>
                </a:solidFill>
                <a:latin typeface="Roboto Cn"/>
                <a:cs typeface="Roboto Cn"/>
              </a:rPr>
              <a:t>commission, </a:t>
            </a:r>
            <a:r>
              <a:rPr sz="2000" b="1" spc="-15" dirty="0">
                <a:solidFill>
                  <a:srgbClr val="C00000"/>
                </a:solidFill>
                <a:latin typeface="Roboto Cn"/>
                <a:cs typeface="Roboto Cn"/>
              </a:rPr>
              <a:t>committed </a:t>
            </a:r>
            <a:r>
              <a:rPr sz="2000" b="1" spc="-45" dirty="0">
                <a:solidFill>
                  <a:srgbClr val="C00000"/>
                </a:solidFill>
                <a:latin typeface="Roboto Cn"/>
                <a:cs typeface="Roboto Cn"/>
              </a:rPr>
              <a:t>by</a:t>
            </a:r>
            <a:r>
              <a:rPr sz="2000" b="1" spc="-40" dirty="0">
                <a:solidFill>
                  <a:srgbClr val="C00000"/>
                </a:solidFill>
                <a:latin typeface="Roboto Cn"/>
                <a:cs typeface="Roboto Cn"/>
              </a:rPr>
              <a:t> </a:t>
            </a:r>
            <a:r>
              <a:rPr sz="2000" b="1" spc="25" dirty="0">
                <a:solidFill>
                  <a:srgbClr val="C00000"/>
                </a:solidFill>
                <a:latin typeface="Roboto Cn"/>
                <a:cs typeface="Roboto Cn"/>
              </a:rPr>
              <a:t>a </a:t>
            </a:r>
            <a:r>
              <a:rPr sz="2000" b="1" spc="-25" dirty="0">
                <a:solidFill>
                  <a:srgbClr val="C00000"/>
                </a:solidFill>
                <a:latin typeface="Roboto Cn"/>
                <a:cs typeface="Roboto Cn"/>
              </a:rPr>
              <a:t>client </a:t>
            </a:r>
            <a:r>
              <a:rPr sz="2000" b="1" spc="-10" dirty="0">
                <a:solidFill>
                  <a:srgbClr val="C00000"/>
                </a:solidFill>
                <a:latin typeface="Roboto Cn"/>
                <a:cs typeface="Roboto Cn"/>
              </a:rPr>
              <a:t>or </a:t>
            </a:r>
            <a:r>
              <a:rPr sz="2000" b="1" spc="-5" dirty="0">
                <a:solidFill>
                  <a:srgbClr val="C00000"/>
                </a:solidFill>
                <a:latin typeface="Roboto Cn"/>
                <a:cs typeface="Roboto Cn"/>
              </a:rPr>
              <a:t> </a:t>
            </a:r>
            <a:r>
              <a:rPr sz="2000" b="1" spc="-20" dirty="0">
                <a:solidFill>
                  <a:srgbClr val="C00000"/>
                </a:solidFill>
                <a:latin typeface="Roboto Cn"/>
                <a:cs typeface="Roboto Cn"/>
              </a:rPr>
              <a:t>employer</a:t>
            </a:r>
            <a:r>
              <a:rPr sz="2000" b="1" spc="-50" dirty="0">
                <a:solidFill>
                  <a:srgbClr val="C00000"/>
                </a:solidFill>
                <a:latin typeface="Roboto Cn"/>
                <a:cs typeface="Roboto Cn"/>
              </a:rPr>
              <a:t> </a:t>
            </a:r>
            <a:r>
              <a:rPr sz="2000" b="1" spc="-20" dirty="0">
                <a:solidFill>
                  <a:srgbClr val="C00000"/>
                </a:solidFill>
                <a:latin typeface="Roboto Cn"/>
                <a:cs typeface="Roboto Cn"/>
              </a:rPr>
              <a:t>contrary</a:t>
            </a:r>
            <a:r>
              <a:rPr sz="2000" b="1" spc="-55" dirty="0">
                <a:solidFill>
                  <a:srgbClr val="C00000"/>
                </a:solidFill>
                <a:latin typeface="Roboto Cn"/>
                <a:cs typeface="Roboto Cn"/>
              </a:rPr>
              <a:t> </a:t>
            </a:r>
            <a:r>
              <a:rPr sz="2000" b="1" spc="-15" dirty="0">
                <a:solidFill>
                  <a:srgbClr val="C00000"/>
                </a:solidFill>
                <a:latin typeface="Roboto Cn"/>
                <a:cs typeface="Roboto Cn"/>
              </a:rPr>
              <a:t>to</a:t>
            </a:r>
            <a:r>
              <a:rPr sz="2000" b="1" spc="-10" dirty="0">
                <a:solidFill>
                  <a:srgbClr val="C00000"/>
                </a:solidFill>
                <a:latin typeface="Roboto Cn"/>
                <a:cs typeface="Roboto Cn"/>
              </a:rPr>
              <a:t> </a:t>
            </a:r>
            <a:r>
              <a:rPr sz="2000" b="1" spc="-25" dirty="0">
                <a:solidFill>
                  <a:srgbClr val="C00000"/>
                </a:solidFill>
                <a:latin typeface="Roboto Cn"/>
                <a:cs typeface="Roboto Cn"/>
              </a:rPr>
              <a:t>prevailing</a:t>
            </a:r>
            <a:r>
              <a:rPr sz="2000" b="1" spc="-50" dirty="0">
                <a:solidFill>
                  <a:srgbClr val="C00000"/>
                </a:solidFill>
                <a:latin typeface="Roboto Cn"/>
                <a:cs typeface="Roboto Cn"/>
              </a:rPr>
              <a:t> </a:t>
            </a:r>
            <a:r>
              <a:rPr sz="2000" b="1" spc="10" dirty="0">
                <a:solidFill>
                  <a:srgbClr val="C00000"/>
                </a:solidFill>
                <a:latin typeface="Roboto Cn"/>
                <a:cs typeface="Roboto Cn"/>
              </a:rPr>
              <a:t>laws</a:t>
            </a:r>
            <a:r>
              <a:rPr sz="2000" b="1" spc="-35" dirty="0">
                <a:solidFill>
                  <a:srgbClr val="C00000"/>
                </a:solidFill>
                <a:latin typeface="Roboto Cn"/>
                <a:cs typeface="Roboto Cn"/>
              </a:rPr>
              <a:t> </a:t>
            </a:r>
            <a:r>
              <a:rPr sz="2000" b="1" dirty="0">
                <a:solidFill>
                  <a:srgbClr val="C00000"/>
                </a:solidFill>
                <a:latin typeface="Roboto Cn"/>
                <a:cs typeface="Roboto Cn"/>
              </a:rPr>
              <a:t>or</a:t>
            </a:r>
            <a:r>
              <a:rPr sz="2000" b="1" spc="-10" dirty="0">
                <a:solidFill>
                  <a:srgbClr val="C00000"/>
                </a:solidFill>
                <a:latin typeface="Roboto Cn"/>
                <a:cs typeface="Roboto Cn"/>
              </a:rPr>
              <a:t> </a:t>
            </a:r>
            <a:r>
              <a:rPr sz="2000" b="1" spc="-20" dirty="0">
                <a:solidFill>
                  <a:srgbClr val="C00000"/>
                </a:solidFill>
                <a:latin typeface="Roboto Cn"/>
                <a:cs typeface="Roboto Cn"/>
              </a:rPr>
              <a:t>regulations.</a:t>
            </a:r>
            <a:endParaRPr lang="en-US" sz="2000" b="1" spc="-20" dirty="0">
              <a:solidFill>
                <a:srgbClr val="C00000"/>
              </a:solidFill>
              <a:latin typeface="Roboto Cn"/>
              <a:cs typeface="Roboto Cn"/>
            </a:endParaRPr>
          </a:p>
          <a:p>
            <a:pPr marL="182880" marR="7620" algn="just">
              <a:lnSpc>
                <a:spcPct val="100000"/>
              </a:lnSpc>
            </a:pPr>
            <a:endParaRPr sz="2000" dirty="0">
              <a:solidFill>
                <a:srgbClr val="C00000"/>
              </a:solidFill>
              <a:latin typeface="Roboto Cn"/>
              <a:cs typeface="Roboto Cn"/>
            </a:endParaRPr>
          </a:p>
          <a:p>
            <a:pPr marL="182880" marR="5080" algn="just">
              <a:lnSpc>
                <a:spcPct val="150000"/>
              </a:lnSpc>
              <a:spcBef>
                <a:spcPts val="600"/>
              </a:spcBef>
            </a:pPr>
            <a:r>
              <a:rPr sz="2000" b="1" spc="-25" dirty="0">
                <a:solidFill>
                  <a:srgbClr val="426293"/>
                </a:solidFill>
                <a:latin typeface="Roboto Cn"/>
                <a:cs typeface="Roboto Cn"/>
              </a:rPr>
              <a:t>Recognizing that </a:t>
            </a:r>
            <a:r>
              <a:rPr sz="2000" b="1" spc="-15" dirty="0">
                <a:solidFill>
                  <a:srgbClr val="426293"/>
                </a:solidFill>
                <a:latin typeface="Roboto Cn"/>
                <a:cs typeface="Roboto Cn"/>
              </a:rPr>
              <a:t>such </a:t>
            </a:r>
            <a:r>
              <a:rPr sz="2000" b="1" spc="25" dirty="0">
                <a:solidFill>
                  <a:srgbClr val="426293"/>
                </a:solidFill>
                <a:latin typeface="Roboto Cn"/>
                <a:cs typeface="Roboto Cn"/>
              </a:rPr>
              <a:t>a </a:t>
            </a:r>
            <a:r>
              <a:rPr sz="2000" b="1" spc="-25" dirty="0">
                <a:solidFill>
                  <a:srgbClr val="426293"/>
                </a:solidFill>
                <a:latin typeface="Roboto Cn"/>
                <a:cs typeface="Roboto Cn"/>
              </a:rPr>
              <a:t>situation </a:t>
            </a:r>
            <a:r>
              <a:rPr sz="2000" b="1" spc="-5" dirty="0">
                <a:solidFill>
                  <a:srgbClr val="426293"/>
                </a:solidFill>
                <a:latin typeface="Roboto Cn"/>
                <a:cs typeface="Roboto Cn"/>
              </a:rPr>
              <a:t>can </a:t>
            </a:r>
            <a:r>
              <a:rPr sz="2000" b="1" spc="-15" dirty="0">
                <a:solidFill>
                  <a:srgbClr val="426293"/>
                </a:solidFill>
                <a:latin typeface="Roboto Cn"/>
                <a:cs typeface="Roboto Cn"/>
              </a:rPr>
              <a:t>often </a:t>
            </a:r>
            <a:r>
              <a:rPr sz="2000" b="1" spc="-5" dirty="0">
                <a:solidFill>
                  <a:srgbClr val="426293"/>
                </a:solidFill>
                <a:latin typeface="Roboto Cn"/>
                <a:cs typeface="Roboto Cn"/>
              </a:rPr>
              <a:t>be </a:t>
            </a:r>
            <a:r>
              <a:rPr sz="2000" b="1" spc="25" dirty="0">
                <a:solidFill>
                  <a:srgbClr val="426293"/>
                </a:solidFill>
                <a:latin typeface="Roboto Cn"/>
                <a:cs typeface="Roboto Cn"/>
              </a:rPr>
              <a:t>a </a:t>
            </a:r>
            <a:r>
              <a:rPr sz="2000" b="1" spc="-20" dirty="0">
                <a:solidFill>
                  <a:srgbClr val="426293"/>
                </a:solidFill>
                <a:latin typeface="Roboto Cn"/>
                <a:cs typeface="Roboto Cn"/>
              </a:rPr>
              <a:t>difficult </a:t>
            </a:r>
            <a:r>
              <a:rPr sz="2000" b="1" spc="-10" dirty="0">
                <a:solidFill>
                  <a:srgbClr val="426293"/>
                </a:solidFill>
                <a:latin typeface="Roboto Cn"/>
                <a:cs typeface="Roboto Cn"/>
              </a:rPr>
              <a:t>and stressful </a:t>
            </a:r>
            <a:r>
              <a:rPr sz="2000" b="1" spc="-5" dirty="0">
                <a:solidFill>
                  <a:srgbClr val="426293"/>
                </a:solidFill>
                <a:latin typeface="Roboto Cn"/>
                <a:cs typeface="Roboto Cn"/>
              </a:rPr>
              <a:t>one </a:t>
            </a:r>
            <a:r>
              <a:rPr sz="2000" b="1" dirty="0">
                <a:solidFill>
                  <a:srgbClr val="426293"/>
                </a:solidFill>
                <a:latin typeface="Roboto Cn"/>
                <a:cs typeface="Roboto Cn"/>
              </a:rPr>
              <a:t> </a:t>
            </a:r>
            <a:r>
              <a:rPr sz="2000" b="1" spc="-10" dirty="0">
                <a:solidFill>
                  <a:srgbClr val="426293"/>
                </a:solidFill>
                <a:latin typeface="Roboto Cn"/>
                <a:cs typeface="Roboto Cn"/>
              </a:rPr>
              <a:t>for</a:t>
            </a:r>
            <a:r>
              <a:rPr sz="2000" b="1" spc="250" dirty="0">
                <a:solidFill>
                  <a:srgbClr val="426293"/>
                </a:solidFill>
                <a:latin typeface="Roboto Cn"/>
                <a:cs typeface="Roboto Cn"/>
              </a:rPr>
              <a:t> </a:t>
            </a:r>
            <a:r>
              <a:rPr sz="2000" b="1" spc="-25" dirty="0">
                <a:solidFill>
                  <a:srgbClr val="426293"/>
                </a:solidFill>
                <a:latin typeface="Roboto Cn"/>
                <a:cs typeface="Roboto Cn"/>
              </a:rPr>
              <a:t>the</a:t>
            </a:r>
            <a:r>
              <a:rPr sz="2000" b="1" spc="250" dirty="0">
                <a:solidFill>
                  <a:srgbClr val="426293"/>
                </a:solidFill>
                <a:latin typeface="Roboto Cn"/>
                <a:cs typeface="Roboto Cn"/>
              </a:rPr>
              <a:t> </a:t>
            </a:r>
            <a:r>
              <a:rPr sz="2000" b="1" spc="-35" dirty="0">
                <a:solidFill>
                  <a:srgbClr val="426293"/>
                </a:solidFill>
                <a:latin typeface="Roboto Cn"/>
                <a:cs typeface="Roboto Cn"/>
              </a:rPr>
              <a:t>PA,</a:t>
            </a:r>
            <a:r>
              <a:rPr sz="2000" b="1" spc="225" dirty="0">
                <a:solidFill>
                  <a:srgbClr val="426293"/>
                </a:solidFill>
                <a:latin typeface="Roboto Cn"/>
                <a:cs typeface="Roboto Cn"/>
              </a:rPr>
              <a:t> </a:t>
            </a:r>
            <a:r>
              <a:rPr sz="2000" b="1" spc="-10" dirty="0">
                <a:solidFill>
                  <a:srgbClr val="426293"/>
                </a:solidFill>
                <a:latin typeface="Roboto Cn"/>
                <a:cs typeface="Roboto Cn"/>
              </a:rPr>
              <a:t>and</a:t>
            </a:r>
            <a:r>
              <a:rPr sz="2000" b="1" spc="250" dirty="0">
                <a:solidFill>
                  <a:srgbClr val="426293"/>
                </a:solidFill>
                <a:latin typeface="Roboto Cn"/>
                <a:cs typeface="Roboto Cn"/>
              </a:rPr>
              <a:t> </a:t>
            </a:r>
            <a:r>
              <a:rPr sz="2000" b="1" spc="-15" dirty="0">
                <a:solidFill>
                  <a:srgbClr val="426293"/>
                </a:solidFill>
                <a:latin typeface="Roboto Cn"/>
                <a:cs typeface="Roboto Cn"/>
              </a:rPr>
              <a:t>accepting</a:t>
            </a:r>
            <a:r>
              <a:rPr sz="2000" b="1" spc="240" dirty="0">
                <a:solidFill>
                  <a:srgbClr val="426293"/>
                </a:solidFill>
                <a:latin typeface="Roboto Cn"/>
                <a:cs typeface="Roboto Cn"/>
              </a:rPr>
              <a:t> </a:t>
            </a:r>
            <a:r>
              <a:rPr sz="2000" b="1" spc="-30" dirty="0">
                <a:solidFill>
                  <a:srgbClr val="426293"/>
                </a:solidFill>
                <a:latin typeface="Roboto Cn"/>
                <a:cs typeface="Roboto Cn"/>
              </a:rPr>
              <a:t>that</a:t>
            </a:r>
            <a:r>
              <a:rPr sz="2000" b="1" spc="229" dirty="0">
                <a:solidFill>
                  <a:srgbClr val="426293"/>
                </a:solidFill>
                <a:latin typeface="Roboto Cn"/>
                <a:cs typeface="Roboto Cn"/>
              </a:rPr>
              <a:t> </a:t>
            </a:r>
            <a:r>
              <a:rPr sz="2000" b="1" spc="-15" dirty="0">
                <a:solidFill>
                  <a:srgbClr val="426293"/>
                </a:solidFill>
                <a:latin typeface="Roboto Cn"/>
                <a:cs typeface="Roboto Cn"/>
              </a:rPr>
              <a:t>he</a:t>
            </a:r>
            <a:r>
              <a:rPr sz="2000" b="1" spc="250" dirty="0">
                <a:solidFill>
                  <a:srgbClr val="426293"/>
                </a:solidFill>
                <a:latin typeface="Roboto Cn"/>
                <a:cs typeface="Roboto Cn"/>
              </a:rPr>
              <a:t> </a:t>
            </a:r>
            <a:r>
              <a:rPr sz="2000" b="1" dirty="0">
                <a:solidFill>
                  <a:srgbClr val="426293"/>
                </a:solidFill>
                <a:latin typeface="Roboto Cn"/>
                <a:cs typeface="Roboto Cn"/>
              </a:rPr>
              <a:t>has</a:t>
            </a:r>
            <a:r>
              <a:rPr sz="2000" b="1" spc="235" dirty="0">
                <a:solidFill>
                  <a:srgbClr val="426293"/>
                </a:solidFill>
                <a:latin typeface="Roboto Cn"/>
                <a:cs typeface="Roboto Cn"/>
              </a:rPr>
              <a:t> </a:t>
            </a:r>
            <a:r>
              <a:rPr sz="2000" b="1" spc="25" dirty="0">
                <a:solidFill>
                  <a:srgbClr val="426293"/>
                </a:solidFill>
                <a:latin typeface="Roboto Cn"/>
                <a:cs typeface="Roboto Cn"/>
              </a:rPr>
              <a:t>a</a:t>
            </a:r>
            <a:r>
              <a:rPr sz="2000" b="1" spc="225" dirty="0">
                <a:solidFill>
                  <a:srgbClr val="426293"/>
                </a:solidFill>
                <a:latin typeface="Roboto Cn"/>
                <a:cs typeface="Roboto Cn"/>
              </a:rPr>
              <a:t> </a:t>
            </a:r>
            <a:r>
              <a:rPr sz="2000" b="1" spc="-20" dirty="0">
                <a:solidFill>
                  <a:srgbClr val="426293"/>
                </a:solidFill>
                <a:latin typeface="Roboto Cn"/>
                <a:cs typeface="Roboto Cn"/>
              </a:rPr>
              <a:t>prima</a:t>
            </a:r>
            <a:r>
              <a:rPr sz="2000" b="1" spc="245" dirty="0">
                <a:solidFill>
                  <a:srgbClr val="426293"/>
                </a:solidFill>
                <a:latin typeface="Roboto Cn"/>
                <a:cs typeface="Roboto Cn"/>
              </a:rPr>
              <a:t> </a:t>
            </a:r>
            <a:r>
              <a:rPr sz="2000" b="1" spc="-5" dirty="0">
                <a:solidFill>
                  <a:srgbClr val="426293"/>
                </a:solidFill>
                <a:latin typeface="Roboto Cn"/>
                <a:cs typeface="Roboto Cn"/>
              </a:rPr>
              <a:t>facie</a:t>
            </a:r>
            <a:r>
              <a:rPr sz="2000" b="1" spc="225" dirty="0">
                <a:solidFill>
                  <a:srgbClr val="426293"/>
                </a:solidFill>
                <a:latin typeface="Roboto Cn"/>
                <a:cs typeface="Roboto Cn"/>
              </a:rPr>
              <a:t> </a:t>
            </a:r>
            <a:r>
              <a:rPr sz="2000" b="1" spc="-20" dirty="0">
                <a:solidFill>
                  <a:srgbClr val="426293"/>
                </a:solidFill>
                <a:latin typeface="Roboto Cn"/>
                <a:cs typeface="Roboto Cn"/>
              </a:rPr>
              <a:t>ethical</a:t>
            </a:r>
            <a:r>
              <a:rPr sz="2000" b="1" spc="225" dirty="0">
                <a:solidFill>
                  <a:srgbClr val="426293"/>
                </a:solidFill>
                <a:latin typeface="Roboto Cn"/>
                <a:cs typeface="Roboto Cn"/>
              </a:rPr>
              <a:t> </a:t>
            </a:r>
            <a:r>
              <a:rPr sz="2000" b="1" spc="-25" dirty="0">
                <a:solidFill>
                  <a:srgbClr val="426293"/>
                </a:solidFill>
                <a:latin typeface="Roboto Cn"/>
                <a:cs typeface="Roboto Cn"/>
              </a:rPr>
              <a:t>responsibility </a:t>
            </a:r>
            <a:r>
              <a:rPr sz="2000" b="1" spc="-430" dirty="0">
                <a:solidFill>
                  <a:srgbClr val="426293"/>
                </a:solidFill>
                <a:latin typeface="Roboto Cn"/>
                <a:cs typeface="Roboto Cn"/>
              </a:rPr>
              <a:t> </a:t>
            </a:r>
            <a:r>
              <a:rPr sz="2000" b="1" spc="-30" dirty="0">
                <a:solidFill>
                  <a:srgbClr val="426293"/>
                </a:solidFill>
                <a:latin typeface="Roboto Cn"/>
                <a:cs typeface="Roboto Cn"/>
              </a:rPr>
              <a:t>not </a:t>
            </a:r>
            <a:r>
              <a:rPr sz="2000" b="1" spc="-25" dirty="0">
                <a:solidFill>
                  <a:srgbClr val="426293"/>
                </a:solidFill>
                <a:latin typeface="Roboto Cn"/>
                <a:cs typeface="Roboto Cn"/>
              </a:rPr>
              <a:t>to </a:t>
            </a:r>
            <a:r>
              <a:rPr sz="2000" b="1" spc="-35" dirty="0">
                <a:solidFill>
                  <a:srgbClr val="426293"/>
                </a:solidFill>
                <a:latin typeface="Roboto Cn"/>
                <a:cs typeface="Roboto Cn"/>
              </a:rPr>
              <a:t>turn </a:t>
            </a:r>
            <a:r>
              <a:rPr sz="2000" b="1" spc="25" dirty="0">
                <a:solidFill>
                  <a:srgbClr val="426293"/>
                </a:solidFill>
                <a:latin typeface="Roboto Cn"/>
                <a:cs typeface="Roboto Cn"/>
              </a:rPr>
              <a:t>a </a:t>
            </a:r>
            <a:r>
              <a:rPr sz="2000" b="1" spc="-30" dirty="0">
                <a:solidFill>
                  <a:srgbClr val="426293"/>
                </a:solidFill>
                <a:latin typeface="Roboto Cn"/>
                <a:cs typeface="Roboto Cn"/>
              </a:rPr>
              <a:t>blind </a:t>
            </a:r>
            <a:r>
              <a:rPr sz="2000" b="1" spc="-20" dirty="0">
                <a:solidFill>
                  <a:srgbClr val="426293"/>
                </a:solidFill>
                <a:latin typeface="Roboto Cn"/>
                <a:cs typeface="Roboto Cn"/>
              </a:rPr>
              <a:t>eye </a:t>
            </a:r>
            <a:r>
              <a:rPr sz="2000" b="1" spc="-15" dirty="0">
                <a:solidFill>
                  <a:srgbClr val="426293"/>
                </a:solidFill>
                <a:latin typeface="Roboto Cn"/>
                <a:cs typeface="Roboto Cn"/>
              </a:rPr>
              <a:t>to </a:t>
            </a:r>
            <a:r>
              <a:rPr sz="2000" b="1" spc="-25" dirty="0">
                <a:solidFill>
                  <a:srgbClr val="426293"/>
                </a:solidFill>
                <a:latin typeface="Roboto Cn"/>
                <a:cs typeface="Roboto Cn"/>
              </a:rPr>
              <a:t>the </a:t>
            </a:r>
            <a:r>
              <a:rPr sz="2000" b="1" spc="-35" dirty="0">
                <a:solidFill>
                  <a:srgbClr val="426293"/>
                </a:solidFill>
                <a:latin typeface="Roboto Cn"/>
                <a:cs typeface="Roboto Cn"/>
              </a:rPr>
              <a:t>matter, </a:t>
            </a:r>
            <a:r>
              <a:rPr sz="2000" b="1" spc="-25" dirty="0">
                <a:solidFill>
                  <a:srgbClr val="426293"/>
                </a:solidFill>
                <a:latin typeface="Roboto Cn"/>
                <a:cs typeface="Roboto Cn"/>
              </a:rPr>
              <a:t>NOCLAR </a:t>
            </a:r>
            <a:r>
              <a:rPr sz="2000" b="1" spc="15" dirty="0">
                <a:solidFill>
                  <a:srgbClr val="426293"/>
                </a:solidFill>
                <a:latin typeface="Roboto Cn"/>
                <a:cs typeface="Roboto Cn"/>
              </a:rPr>
              <a:t>was </a:t>
            </a:r>
            <a:r>
              <a:rPr sz="2000" b="1" spc="-20" dirty="0">
                <a:solidFill>
                  <a:srgbClr val="426293"/>
                </a:solidFill>
                <a:latin typeface="Roboto Cn"/>
                <a:cs typeface="Roboto Cn"/>
              </a:rPr>
              <a:t>introduced</a:t>
            </a:r>
            <a:r>
              <a:rPr sz="2000" b="1" spc="-15" dirty="0">
                <a:solidFill>
                  <a:srgbClr val="426293"/>
                </a:solidFill>
                <a:latin typeface="Roboto Cn"/>
                <a:cs typeface="Roboto Cn"/>
              </a:rPr>
              <a:t> </a:t>
            </a:r>
            <a:r>
              <a:rPr sz="2000" b="1" spc="-25" dirty="0">
                <a:solidFill>
                  <a:srgbClr val="426293"/>
                </a:solidFill>
                <a:latin typeface="Roboto Cn"/>
                <a:cs typeface="Roboto Cn"/>
              </a:rPr>
              <a:t>to </a:t>
            </a:r>
            <a:r>
              <a:rPr sz="2000" b="1" spc="-20" dirty="0">
                <a:solidFill>
                  <a:srgbClr val="426293"/>
                </a:solidFill>
                <a:latin typeface="Roboto Cn"/>
                <a:cs typeface="Roboto Cn"/>
              </a:rPr>
              <a:t>help guide </a:t>
            </a:r>
            <a:r>
              <a:rPr sz="2000" b="1" spc="-15" dirty="0">
                <a:solidFill>
                  <a:srgbClr val="426293"/>
                </a:solidFill>
                <a:latin typeface="Roboto Cn"/>
                <a:cs typeface="Roboto Cn"/>
              </a:rPr>
              <a:t> </a:t>
            </a:r>
            <a:r>
              <a:rPr sz="2000" b="1" spc="-25" dirty="0">
                <a:solidFill>
                  <a:srgbClr val="426293"/>
                </a:solidFill>
                <a:latin typeface="Roboto Cn"/>
                <a:cs typeface="Roboto Cn"/>
              </a:rPr>
              <a:t>the </a:t>
            </a:r>
            <a:r>
              <a:rPr sz="2000" b="1" dirty="0">
                <a:solidFill>
                  <a:srgbClr val="426293"/>
                </a:solidFill>
                <a:latin typeface="Roboto Cn"/>
                <a:cs typeface="Roboto Cn"/>
              </a:rPr>
              <a:t>PA </a:t>
            </a:r>
            <a:r>
              <a:rPr sz="2000" b="1" spc="-35" dirty="0">
                <a:solidFill>
                  <a:srgbClr val="426293"/>
                </a:solidFill>
                <a:latin typeface="Roboto Cn"/>
                <a:cs typeface="Roboto Cn"/>
              </a:rPr>
              <a:t>in </a:t>
            </a:r>
            <a:r>
              <a:rPr sz="2000" b="1" spc="-20" dirty="0">
                <a:solidFill>
                  <a:srgbClr val="426293"/>
                </a:solidFill>
                <a:latin typeface="Roboto Cn"/>
                <a:cs typeface="Roboto Cn"/>
              </a:rPr>
              <a:t>dealing with </a:t>
            </a:r>
            <a:r>
              <a:rPr sz="2000" b="1" spc="-25" dirty="0">
                <a:solidFill>
                  <a:srgbClr val="426293"/>
                </a:solidFill>
                <a:latin typeface="Roboto Cn"/>
                <a:cs typeface="Roboto Cn"/>
              </a:rPr>
              <a:t>the situation </a:t>
            </a:r>
            <a:r>
              <a:rPr sz="2000" b="1" spc="-5" dirty="0">
                <a:solidFill>
                  <a:srgbClr val="426293"/>
                </a:solidFill>
                <a:latin typeface="Roboto Cn"/>
                <a:cs typeface="Roboto Cn"/>
              </a:rPr>
              <a:t>and </a:t>
            </a:r>
            <a:r>
              <a:rPr sz="2000" b="1" spc="-25" dirty="0">
                <a:solidFill>
                  <a:srgbClr val="426293"/>
                </a:solidFill>
                <a:latin typeface="Roboto Cn"/>
                <a:cs typeface="Roboto Cn"/>
              </a:rPr>
              <a:t>in </a:t>
            </a:r>
            <a:r>
              <a:rPr sz="2000" b="1" spc="-15" dirty="0">
                <a:solidFill>
                  <a:srgbClr val="426293"/>
                </a:solidFill>
                <a:latin typeface="Roboto Cn"/>
                <a:cs typeface="Roboto Cn"/>
              </a:rPr>
              <a:t>deciding </a:t>
            </a:r>
            <a:r>
              <a:rPr sz="2000" b="1" dirty="0">
                <a:solidFill>
                  <a:srgbClr val="426293"/>
                </a:solidFill>
                <a:latin typeface="Roboto Cn"/>
                <a:cs typeface="Roboto Cn"/>
              </a:rPr>
              <a:t>how </a:t>
            </a:r>
            <a:r>
              <a:rPr sz="2000" b="1" spc="-10" dirty="0">
                <a:solidFill>
                  <a:srgbClr val="426293"/>
                </a:solidFill>
                <a:latin typeface="Roboto Cn"/>
                <a:cs typeface="Roboto Cn"/>
              </a:rPr>
              <a:t>best </a:t>
            </a:r>
            <a:r>
              <a:rPr sz="2000" b="1" spc="-15" dirty="0">
                <a:solidFill>
                  <a:srgbClr val="426293"/>
                </a:solidFill>
                <a:latin typeface="Roboto Cn"/>
                <a:cs typeface="Roboto Cn"/>
              </a:rPr>
              <a:t>to </a:t>
            </a:r>
            <a:r>
              <a:rPr sz="2000" b="1" spc="-10" dirty="0">
                <a:solidFill>
                  <a:srgbClr val="426293"/>
                </a:solidFill>
                <a:latin typeface="Roboto Cn"/>
                <a:cs typeface="Roboto Cn"/>
              </a:rPr>
              <a:t>serve </a:t>
            </a:r>
            <a:r>
              <a:rPr sz="2000" b="1" spc="-25" dirty="0">
                <a:solidFill>
                  <a:srgbClr val="426293"/>
                </a:solidFill>
                <a:latin typeface="Roboto Cn"/>
                <a:cs typeface="Roboto Cn"/>
              </a:rPr>
              <a:t>the </a:t>
            </a:r>
            <a:r>
              <a:rPr sz="2000" b="1" spc="-20" dirty="0">
                <a:solidFill>
                  <a:srgbClr val="426293"/>
                </a:solidFill>
                <a:latin typeface="Roboto Cn"/>
                <a:cs typeface="Roboto Cn"/>
              </a:rPr>
              <a:t> public</a:t>
            </a:r>
            <a:r>
              <a:rPr sz="2000" b="1" spc="-50" dirty="0">
                <a:solidFill>
                  <a:srgbClr val="426293"/>
                </a:solidFill>
                <a:latin typeface="Roboto Cn"/>
                <a:cs typeface="Roboto Cn"/>
              </a:rPr>
              <a:t> </a:t>
            </a:r>
            <a:r>
              <a:rPr sz="2000" b="1" spc="-15" dirty="0">
                <a:solidFill>
                  <a:srgbClr val="426293"/>
                </a:solidFill>
                <a:latin typeface="Roboto Cn"/>
                <a:cs typeface="Roboto Cn"/>
              </a:rPr>
              <a:t>interest</a:t>
            </a:r>
            <a:r>
              <a:rPr sz="2000" b="1" spc="-55" dirty="0">
                <a:solidFill>
                  <a:srgbClr val="426293"/>
                </a:solidFill>
                <a:latin typeface="Roboto Cn"/>
                <a:cs typeface="Roboto Cn"/>
              </a:rPr>
              <a:t> </a:t>
            </a:r>
            <a:r>
              <a:rPr sz="2000" b="1" spc="-25" dirty="0">
                <a:solidFill>
                  <a:srgbClr val="426293"/>
                </a:solidFill>
                <a:latin typeface="Roboto Cn"/>
                <a:cs typeface="Roboto Cn"/>
              </a:rPr>
              <a:t>in</a:t>
            </a:r>
            <a:r>
              <a:rPr sz="2000" b="1" spc="-30" dirty="0">
                <a:solidFill>
                  <a:srgbClr val="426293"/>
                </a:solidFill>
                <a:latin typeface="Roboto Cn"/>
                <a:cs typeface="Roboto Cn"/>
              </a:rPr>
              <a:t> </a:t>
            </a:r>
            <a:r>
              <a:rPr sz="2000" b="1" dirty="0">
                <a:solidFill>
                  <a:srgbClr val="426293"/>
                </a:solidFill>
                <a:latin typeface="Roboto Cn"/>
                <a:cs typeface="Roboto Cn"/>
              </a:rPr>
              <a:t>these</a:t>
            </a:r>
            <a:r>
              <a:rPr sz="2000" b="1" spc="-60" dirty="0">
                <a:solidFill>
                  <a:srgbClr val="426293"/>
                </a:solidFill>
                <a:latin typeface="Roboto Cn"/>
                <a:cs typeface="Roboto Cn"/>
              </a:rPr>
              <a:t> </a:t>
            </a:r>
            <a:r>
              <a:rPr sz="2000" b="1" spc="-10" dirty="0">
                <a:solidFill>
                  <a:srgbClr val="426293"/>
                </a:solidFill>
                <a:latin typeface="Roboto Cn"/>
                <a:cs typeface="Roboto Cn"/>
              </a:rPr>
              <a:t>circumstances.</a:t>
            </a:r>
            <a:endParaRPr sz="2000" dirty="0">
              <a:latin typeface="Roboto Cn"/>
              <a:cs typeface="Roboto Cn"/>
            </a:endParaRPr>
          </a:p>
        </p:txBody>
      </p:sp>
      <p:pic>
        <p:nvPicPr>
          <p:cNvPr id="8" name="object 8"/>
          <p:cNvPicPr/>
          <p:nvPr/>
        </p:nvPicPr>
        <p:blipFill>
          <a:blip r:embed="rId2" cstate="print"/>
          <a:stretch>
            <a:fillRect/>
          </a:stretch>
        </p:blipFill>
        <p:spPr>
          <a:xfrm>
            <a:off x="733044" y="1883663"/>
            <a:ext cx="382524" cy="41605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72795"/>
          </a:xfrm>
          <a:prstGeom prst="rect">
            <a:avLst/>
          </a:prstGeom>
        </p:spPr>
        <p:txBody>
          <a:bodyPr vert="horz" wrap="square" lIns="0" tIns="2540" rIns="0" bIns="0" rtlCol="0">
            <a:spAutoFit/>
          </a:bodyPr>
          <a:lstStyle/>
          <a:p>
            <a:pPr>
              <a:lnSpc>
                <a:spcPct val="100000"/>
              </a:lnSpc>
              <a:spcBef>
                <a:spcPts val="20"/>
              </a:spcBef>
            </a:pPr>
            <a:endParaRPr sz="1800">
              <a:latin typeface="Times New Roman"/>
              <a:cs typeface="Times New Roman"/>
            </a:endParaRPr>
          </a:p>
          <a:p>
            <a:pPr marL="1090930">
              <a:lnSpc>
                <a:spcPct val="100000"/>
              </a:lnSpc>
            </a:pPr>
            <a:r>
              <a:rPr spc="15" dirty="0"/>
              <a:t>NOCLAR</a:t>
            </a:r>
            <a:r>
              <a:rPr spc="5" dirty="0"/>
              <a:t> </a:t>
            </a:r>
            <a:r>
              <a:rPr spc="-105" dirty="0"/>
              <a:t>–</a:t>
            </a:r>
            <a:r>
              <a:rPr dirty="0"/>
              <a:t> </a:t>
            </a:r>
            <a:r>
              <a:rPr spc="15" dirty="0"/>
              <a:t>Applicability</a:t>
            </a:r>
          </a:p>
        </p:txBody>
      </p:sp>
      <p:sp>
        <p:nvSpPr>
          <p:cNvPr id="3" name="object 3"/>
          <p:cNvSpPr/>
          <p:nvPr/>
        </p:nvSpPr>
        <p:spPr>
          <a:xfrm>
            <a:off x="1062427" y="3478051"/>
            <a:ext cx="285115" cy="172720"/>
          </a:xfrm>
          <a:custGeom>
            <a:avLst/>
            <a:gdLst/>
            <a:ahLst/>
            <a:cxnLst/>
            <a:rect l="l" t="t" r="r" b="b"/>
            <a:pathLst>
              <a:path w="285115" h="172719">
                <a:moveTo>
                  <a:pt x="247840" y="172212"/>
                </a:moveTo>
                <a:lnTo>
                  <a:pt x="0" y="172212"/>
                </a:lnTo>
                <a:lnTo>
                  <a:pt x="36766" y="0"/>
                </a:lnTo>
                <a:lnTo>
                  <a:pt x="284797" y="0"/>
                </a:lnTo>
                <a:lnTo>
                  <a:pt x="247840" y="172212"/>
                </a:lnTo>
                <a:close/>
              </a:path>
            </a:pathLst>
          </a:custGeom>
          <a:solidFill>
            <a:srgbClr val="C6D3E6"/>
          </a:solidFill>
        </p:spPr>
        <p:txBody>
          <a:bodyPr wrap="square" lIns="0" tIns="0" rIns="0" bIns="0" rtlCol="0"/>
          <a:lstStyle/>
          <a:p>
            <a:endParaRPr/>
          </a:p>
        </p:txBody>
      </p:sp>
      <p:sp>
        <p:nvSpPr>
          <p:cNvPr id="4" name="object 4"/>
          <p:cNvSpPr/>
          <p:nvPr/>
        </p:nvSpPr>
        <p:spPr>
          <a:xfrm>
            <a:off x="1062427" y="4178807"/>
            <a:ext cx="285115" cy="172720"/>
          </a:xfrm>
          <a:custGeom>
            <a:avLst/>
            <a:gdLst/>
            <a:ahLst/>
            <a:cxnLst/>
            <a:rect l="l" t="t" r="r" b="b"/>
            <a:pathLst>
              <a:path w="285115" h="172720">
                <a:moveTo>
                  <a:pt x="247840" y="172211"/>
                </a:moveTo>
                <a:lnTo>
                  <a:pt x="0" y="172211"/>
                </a:lnTo>
                <a:lnTo>
                  <a:pt x="36766" y="0"/>
                </a:lnTo>
                <a:lnTo>
                  <a:pt x="284797" y="0"/>
                </a:lnTo>
                <a:lnTo>
                  <a:pt x="247840" y="172211"/>
                </a:lnTo>
                <a:close/>
              </a:path>
            </a:pathLst>
          </a:custGeom>
          <a:solidFill>
            <a:srgbClr val="C6D3E6"/>
          </a:solidFill>
        </p:spPr>
        <p:txBody>
          <a:bodyPr wrap="square" lIns="0" tIns="0" rIns="0" bIns="0" rtlCol="0"/>
          <a:lstStyle/>
          <a:p>
            <a:endParaRPr/>
          </a:p>
        </p:txBody>
      </p:sp>
      <p:sp>
        <p:nvSpPr>
          <p:cNvPr id="5" name="object 5"/>
          <p:cNvSpPr/>
          <p:nvPr/>
        </p:nvSpPr>
        <p:spPr>
          <a:xfrm>
            <a:off x="1062427" y="4814487"/>
            <a:ext cx="285115" cy="172720"/>
          </a:xfrm>
          <a:custGeom>
            <a:avLst/>
            <a:gdLst/>
            <a:ahLst/>
            <a:cxnLst/>
            <a:rect l="l" t="t" r="r" b="b"/>
            <a:pathLst>
              <a:path w="285115" h="172720">
                <a:moveTo>
                  <a:pt x="247840" y="172211"/>
                </a:moveTo>
                <a:lnTo>
                  <a:pt x="0" y="172211"/>
                </a:lnTo>
                <a:lnTo>
                  <a:pt x="36766" y="0"/>
                </a:lnTo>
                <a:lnTo>
                  <a:pt x="284797" y="0"/>
                </a:lnTo>
                <a:lnTo>
                  <a:pt x="247840" y="172211"/>
                </a:lnTo>
                <a:close/>
              </a:path>
            </a:pathLst>
          </a:custGeom>
          <a:solidFill>
            <a:srgbClr val="C6D3E6"/>
          </a:solidFill>
        </p:spPr>
        <p:txBody>
          <a:bodyPr wrap="square" lIns="0" tIns="0" rIns="0" bIns="0" rtlCol="0"/>
          <a:lstStyle/>
          <a:p>
            <a:endParaRPr/>
          </a:p>
        </p:txBody>
      </p:sp>
      <p:sp>
        <p:nvSpPr>
          <p:cNvPr id="7" name="object 7"/>
          <p:cNvSpPr txBox="1"/>
          <p:nvPr/>
        </p:nvSpPr>
        <p:spPr>
          <a:xfrm>
            <a:off x="1676400" y="2931992"/>
            <a:ext cx="7500620" cy="2493631"/>
          </a:xfrm>
          <a:prstGeom prst="rect">
            <a:avLst/>
          </a:prstGeom>
        </p:spPr>
        <p:txBody>
          <a:bodyPr vert="horz" wrap="square" lIns="0" tIns="76835" rIns="0" bIns="0" rtlCol="0">
            <a:spAutoFit/>
          </a:bodyPr>
          <a:lstStyle/>
          <a:p>
            <a:pPr>
              <a:lnSpc>
                <a:spcPct val="100000"/>
              </a:lnSpc>
              <a:spcBef>
                <a:spcPts val="45"/>
              </a:spcBef>
            </a:pPr>
            <a:endParaRPr sz="2300" dirty="0">
              <a:latin typeface="Roboto Cn"/>
              <a:cs typeface="Roboto Cn"/>
            </a:endParaRPr>
          </a:p>
          <a:p>
            <a:pPr marL="74930">
              <a:lnSpc>
                <a:spcPct val="100000"/>
              </a:lnSpc>
            </a:pPr>
            <a:r>
              <a:rPr sz="2200" b="1" spc="-10" dirty="0">
                <a:solidFill>
                  <a:srgbClr val="426293"/>
                </a:solidFill>
                <a:latin typeface="Roboto Cn"/>
                <a:cs typeface="Roboto Cn"/>
              </a:rPr>
              <a:t>Applicable</a:t>
            </a:r>
            <a:r>
              <a:rPr sz="2200" b="1" spc="-50" dirty="0">
                <a:solidFill>
                  <a:srgbClr val="426293"/>
                </a:solidFill>
                <a:latin typeface="Roboto Cn"/>
                <a:cs typeface="Roboto Cn"/>
              </a:rPr>
              <a:t> </a:t>
            </a:r>
            <a:r>
              <a:rPr sz="2200" b="1" spc="-35" dirty="0">
                <a:solidFill>
                  <a:srgbClr val="426293"/>
                </a:solidFill>
                <a:latin typeface="Roboto Cn"/>
                <a:cs typeface="Roboto Cn"/>
              </a:rPr>
              <a:t>only</a:t>
            </a:r>
            <a:r>
              <a:rPr sz="2200" b="1" spc="-20" dirty="0">
                <a:solidFill>
                  <a:srgbClr val="426293"/>
                </a:solidFill>
                <a:latin typeface="Roboto Cn"/>
                <a:cs typeface="Roboto Cn"/>
              </a:rPr>
              <a:t> </a:t>
            </a:r>
            <a:r>
              <a:rPr sz="2200" b="1" spc="-15" dirty="0">
                <a:solidFill>
                  <a:srgbClr val="426293"/>
                </a:solidFill>
                <a:latin typeface="Roboto Cn"/>
                <a:cs typeface="Roboto Cn"/>
              </a:rPr>
              <a:t>to</a:t>
            </a:r>
            <a:r>
              <a:rPr sz="2200" b="1" spc="-10" dirty="0">
                <a:solidFill>
                  <a:srgbClr val="426293"/>
                </a:solidFill>
                <a:latin typeface="Roboto Cn"/>
                <a:cs typeface="Roboto Cn"/>
              </a:rPr>
              <a:t> listed</a:t>
            </a:r>
            <a:r>
              <a:rPr sz="2200" b="1" spc="-40" dirty="0">
                <a:solidFill>
                  <a:srgbClr val="426293"/>
                </a:solidFill>
                <a:latin typeface="Roboto Cn"/>
                <a:cs typeface="Roboto Cn"/>
              </a:rPr>
              <a:t> </a:t>
            </a:r>
            <a:r>
              <a:rPr sz="2200" b="1" spc="-20" dirty="0">
                <a:solidFill>
                  <a:srgbClr val="426293"/>
                </a:solidFill>
                <a:latin typeface="Roboto Cn"/>
                <a:cs typeface="Roboto Cn"/>
              </a:rPr>
              <a:t>entities.</a:t>
            </a:r>
            <a:endParaRPr sz="2200" dirty="0">
              <a:latin typeface="Roboto Cn"/>
              <a:cs typeface="Roboto Cn"/>
            </a:endParaRPr>
          </a:p>
          <a:p>
            <a:pPr>
              <a:lnSpc>
                <a:spcPct val="100000"/>
              </a:lnSpc>
              <a:spcBef>
                <a:spcPts val="25"/>
              </a:spcBef>
            </a:pPr>
            <a:endParaRPr sz="2300" dirty="0">
              <a:latin typeface="Roboto Cn"/>
              <a:cs typeface="Roboto Cn"/>
            </a:endParaRPr>
          </a:p>
          <a:p>
            <a:pPr marL="215265">
              <a:lnSpc>
                <a:spcPct val="100000"/>
              </a:lnSpc>
            </a:pPr>
            <a:r>
              <a:rPr sz="2200" b="1" spc="-10" dirty="0">
                <a:solidFill>
                  <a:srgbClr val="426293"/>
                </a:solidFill>
                <a:latin typeface="Roboto Cn"/>
                <a:cs typeface="Roboto Cn"/>
              </a:rPr>
              <a:t>Applicable</a:t>
            </a:r>
            <a:r>
              <a:rPr sz="2200" b="1" spc="-50" dirty="0">
                <a:solidFill>
                  <a:srgbClr val="426293"/>
                </a:solidFill>
                <a:latin typeface="Roboto Cn"/>
                <a:cs typeface="Roboto Cn"/>
              </a:rPr>
              <a:t> </a:t>
            </a:r>
            <a:r>
              <a:rPr sz="2200" b="1" spc="-15" dirty="0">
                <a:solidFill>
                  <a:srgbClr val="426293"/>
                </a:solidFill>
                <a:latin typeface="Roboto Cn"/>
                <a:cs typeface="Roboto Cn"/>
              </a:rPr>
              <a:t>to</a:t>
            </a:r>
            <a:r>
              <a:rPr sz="2200" b="1" spc="-10" dirty="0">
                <a:solidFill>
                  <a:srgbClr val="426293"/>
                </a:solidFill>
                <a:latin typeface="Roboto Cn"/>
                <a:cs typeface="Roboto Cn"/>
              </a:rPr>
              <a:t> </a:t>
            </a:r>
            <a:r>
              <a:rPr sz="2200" b="1" spc="-35" dirty="0">
                <a:solidFill>
                  <a:srgbClr val="426293"/>
                </a:solidFill>
                <a:latin typeface="Roboto Cn"/>
                <a:cs typeface="Roboto Cn"/>
              </a:rPr>
              <a:t>only</a:t>
            </a:r>
            <a:r>
              <a:rPr sz="2200" b="1" spc="-25" dirty="0">
                <a:solidFill>
                  <a:srgbClr val="426293"/>
                </a:solidFill>
                <a:latin typeface="Roboto Cn"/>
                <a:cs typeface="Roboto Cn"/>
              </a:rPr>
              <a:t> </a:t>
            </a:r>
            <a:r>
              <a:rPr sz="2200" b="1" spc="-20" dirty="0">
                <a:solidFill>
                  <a:srgbClr val="426293"/>
                </a:solidFill>
                <a:latin typeface="Roboto Cn"/>
                <a:cs typeface="Roboto Cn"/>
              </a:rPr>
              <a:t>audit </a:t>
            </a:r>
            <a:r>
              <a:rPr sz="2200" b="1" spc="-10" dirty="0">
                <a:solidFill>
                  <a:srgbClr val="426293"/>
                </a:solidFill>
                <a:latin typeface="Roboto Cn"/>
                <a:cs typeface="Roboto Cn"/>
              </a:rPr>
              <a:t>assignments.</a:t>
            </a:r>
            <a:endParaRPr sz="2200" dirty="0">
              <a:latin typeface="Roboto Cn"/>
              <a:cs typeface="Roboto Cn"/>
            </a:endParaRPr>
          </a:p>
          <a:p>
            <a:pPr>
              <a:lnSpc>
                <a:spcPct val="100000"/>
              </a:lnSpc>
              <a:spcBef>
                <a:spcPts val="25"/>
              </a:spcBef>
            </a:pPr>
            <a:endParaRPr sz="2300" dirty="0">
              <a:latin typeface="Roboto Cn"/>
              <a:cs typeface="Roboto Cn"/>
            </a:endParaRPr>
          </a:p>
          <a:p>
            <a:pPr marL="151130">
              <a:lnSpc>
                <a:spcPct val="100000"/>
              </a:lnSpc>
            </a:pPr>
            <a:r>
              <a:rPr sz="2200" b="1" spc="-25" dirty="0">
                <a:solidFill>
                  <a:srgbClr val="426293"/>
                </a:solidFill>
                <a:latin typeface="Roboto Cn"/>
                <a:cs typeface="Roboto Cn"/>
              </a:rPr>
              <a:t>In</a:t>
            </a:r>
            <a:r>
              <a:rPr sz="2200" b="1" spc="-15" dirty="0">
                <a:solidFill>
                  <a:srgbClr val="426293"/>
                </a:solidFill>
                <a:latin typeface="Roboto Cn"/>
                <a:cs typeface="Roboto Cn"/>
              </a:rPr>
              <a:t> </a:t>
            </a:r>
            <a:r>
              <a:rPr sz="2200" b="1" spc="20" dirty="0">
                <a:solidFill>
                  <a:srgbClr val="426293"/>
                </a:solidFill>
                <a:latin typeface="Roboto Cn"/>
                <a:cs typeface="Roboto Cn"/>
              </a:rPr>
              <a:t>case</a:t>
            </a:r>
            <a:r>
              <a:rPr sz="2200" b="1" spc="-20" dirty="0">
                <a:solidFill>
                  <a:srgbClr val="426293"/>
                </a:solidFill>
                <a:latin typeface="Roboto Cn"/>
                <a:cs typeface="Roboto Cn"/>
              </a:rPr>
              <a:t> </a:t>
            </a:r>
            <a:r>
              <a:rPr sz="2200" b="1" spc="-5" dirty="0">
                <a:solidFill>
                  <a:srgbClr val="426293"/>
                </a:solidFill>
                <a:latin typeface="Roboto Cn"/>
                <a:cs typeface="Roboto Cn"/>
              </a:rPr>
              <a:t>of</a:t>
            </a:r>
            <a:r>
              <a:rPr sz="2200" b="1" dirty="0">
                <a:solidFill>
                  <a:srgbClr val="426293"/>
                </a:solidFill>
                <a:latin typeface="Roboto Cn"/>
                <a:cs typeface="Roboto Cn"/>
              </a:rPr>
              <a:t> </a:t>
            </a:r>
            <a:r>
              <a:rPr sz="2200" b="1" spc="15" dirty="0">
                <a:solidFill>
                  <a:srgbClr val="426293"/>
                </a:solidFill>
                <a:latin typeface="Roboto Cn"/>
                <a:cs typeface="Roboto Cn"/>
              </a:rPr>
              <a:t>PAs</a:t>
            </a:r>
            <a:r>
              <a:rPr sz="2200" b="1" spc="-15" dirty="0">
                <a:solidFill>
                  <a:srgbClr val="426293"/>
                </a:solidFill>
                <a:latin typeface="Roboto Cn"/>
                <a:cs typeface="Roboto Cn"/>
              </a:rPr>
              <a:t> </a:t>
            </a:r>
            <a:r>
              <a:rPr sz="2200" b="1" spc="-30" dirty="0">
                <a:solidFill>
                  <a:srgbClr val="426293"/>
                </a:solidFill>
                <a:latin typeface="Roboto Cn"/>
                <a:cs typeface="Roboto Cn"/>
              </a:rPr>
              <a:t>in</a:t>
            </a:r>
            <a:r>
              <a:rPr sz="2200" b="1" spc="-10" dirty="0">
                <a:solidFill>
                  <a:srgbClr val="426293"/>
                </a:solidFill>
                <a:latin typeface="Roboto Cn"/>
                <a:cs typeface="Roboto Cn"/>
              </a:rPr>
              <a:t> </a:t>
            </a:r>
            <a:r>
              <a:rPr sz="2200" b="1" spc="-25" dirty="0">
                <a:solidFill>
                  <a:srgbClr val="426293"/>
                </a:solidFill>
                <a:latin typeface="Roboto Cn"/>
                <a:cs typeface="Roboto Cn"/>
              </a:rPr>
              <a:t>service,</a:t>
            </a:r>
            <a:r>
              <a:rPr sz="2200" b="1" spc="-20" dirty="0">
                <a:solidFill>
                  <a:srgbClr val="426293"/>
                </a:solidFill>
                <a:latin typeface="Roboto Cn"/>
                <a:cs typeface="Roboto Cn"/>
              </a:rPr>
              <a:t> </a:t>
            </a:r>
            <a:r>
              <a:rPr sz="2200" b="1" spc="-10" dirty="0">
                <a:solidFill>
                  <a:srgbClr val="426293"/>
                </a:solidFill>
                <a:latin typeface="Roboto Cn"/>
                <a:cs typeface="Roboto Cn"/>
              </a:rPr>
              <a:t>applicable</a:t>
            </a:r>
            <a:r>
              <a:rPr sz="2200" b="1" spc="-40" dirty="0">
                <a:solidFill>
                  <a:srgbClr val="426293"/>
                </a:solidFill>
                <a:latin typeface="Roboto Cn"/>
                <a:cs typeface="Roboto Cn"/>
              </a:rPr>
              <a:t> </a:t>
            </a:r>
            <a:r>
              <a:rPr sz="2200" b="1" spc="-5" dirty="0">
                <a:solidFill>
                  <a:srgbClr val="426293"/>
                </a:solidFill>
                <a:latin typeface="Roboto Cn"/>
                <a:cs typeface="Roboto Cn"/>
              </a:rPr>
              <a:t>to</a:t>
            </a:r>
            <a:r>
              <a:rPr sz="2200" b="1" spc="-30" dirty="0">
                <a:solidFill>
                  <a:srgbClr val="426293"/>
                </a:solidFill>
                <a:latin typeface="Roboto Cn"/>
                <a:cs typeface="Roboto Cn"/>
              </a:rPr>
              <a:t> </a:t>
            </a:r>
            <a:r>
              <a:rPr sz="2200" b="1" spc="-10" dirty="0">
                <a:solidFill>
                  <a:srgbClr val="426293"/>
                </a:solidFill>
                <a:latin typeface="Roboto Cn"/>
                <a:cs typeface="Roboto Cn"/>
              </a:rPr>
              <a:t>employees</a:t>
            </a:r>
            <a:r>
              <a:rPr sz="2200" b="1" spc="-35" dirty="0">
                <a:solidFill>
                  <a:srgbClr val="426293"/>
                </a:solidFill>
                <a:latin typeface="Roboto Cn"/>
                <a:cs typeface="Roboto Cn"/>
              </a:rPr>
              <a:t> </a:t>
            </a:r>
            <a:r>
              <a:rPr sz="2200" b="1" spc="10" dirty="0">
                <a:solidFill>
                  <a:srgbClr val="426293"/>
                </a:solidFill>
                <a:latin typeface="Roboto Cn"/>
                <a:cs typeface="Roboto Cn"/>
              </a:rPr>
              <a:t>of</a:t>
            </a:r>
            <a:r>
              <a:rPr sz="2200" b="1" dirty="0">
                <a:solidFill>
                  <a:srgbClr val="426293"/>
                </a:solidFill>
                <a:latin typeface="Roboto Cn"/>
                <a:cs typeface="Roboto Cn"/>
              </a:rPr>
              <a:t> </a:t>
            </a:r>
            <a:r>
              <a:rPr sz="2200" b="1" spc="-15" dirty="0">
                <a:solidFill>
                  <a:srgbClr val="426293"/>
                </a:solidFill>
                <a:latin typeface="Roboto Cn"/>
                <a:cs typeface="Roboto Cn"/>
              </a:rPr>
              <a:t>listed</a:t>
            </a:r>
            <a:r>
              <a:rPr sz="2200" b="1" spc="-35" dirty="0">
                <a:solidFill>
                  <a:srgbClr val="426293"/>
                </a:solidFill>
                <a:latin typeface="Roboto Cn"/>
                <a:cs typeface="Roboto Cn"/>
              </a:rPr>
              <a:t> </a:t>
            </a:r>
            <a:r>
              <a:rPr sz="2200" b="1" spc="-15" dirty="0">
                <a:solidFill>
                  <a:srgbClr val="426293"/>
                </a:solidFill>
                <a:latin typeface="Roboto Cn"/>
                <a:cs typeface="Roboto Cn"/>
              </a:rPr>
              <a:t>entities</a:t>
            </a:r>
            <a:endParaRPr sz="2200" dirty="0">
              <a:latin typeface="Roboto Cn"/>
              <a:cs typeface="Roboto Cn"/>
            </a:endParaRPr>
          </a:p>
        </p:txBody>
      </p:sp>
      <p:pic>
        <p:nvPicPr>
          <p:cNvPr id="9" name="object 9"/>
          <p:cNvPicPr/>
          <p:nvPr/>
        </p:nvPicPr>
        <p:blipFill>
          <a:blip r:embed="rId2" cstate="print"/>
          <a:stretch>
            <a:fillRect/>
          </a:stretch>
        </p:blipFill>
        <p:spPr>
          <a:xfrm>
            <a:off x="8266176" y="1609344"/>
            <a:ext cx="1207007" cy="1219199"/>
          </a:xfrm>
          <a:prstGeom prst="rect">
            <a:avLst/>
          </a:prstGeom>
        </p:spPr>
      </p:pic>
      <p:pic>
        <p:nvPicPr>
          <p:cNvPr id="10" name="object 10"/>
          <p:cNvPicPr/>
          <p:nvPr/>
        </p:nvPicPr>
        <p:blipFill>
          <a:blip r:embed="rId3" cstate="print"/>
          <a:stretch>
            <a:fillRect/>
          </a:stretch>
        </p:blipFill>
        <p:spPr>
          <a:xfrm>
            <a:off x="733044" y="1883663"/>
            <a:ext cx="382524" cy="41605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539250"/>
          </a:xfrm>
          <a:prstGeom prst="rect">
            <a:avLst/>
          </a:prstGeom>
        </p:spPr>
        <p:txBody>
          <a:bodyPr vert="horz" wrap="square" lIns="0" tIns="229235" rIns="0" bIns="0" rtlCol="0">
            <a:spAutoFit/>
          </a:bodyPr>
          <a:lstStyle/>
          <a:p>
            <a:pPr marL="904875">
              <a:lnSpc>
                <a:spcPct val="100000"/>
              </a:lnSpc>
              <a:spcBef>
                <a:spcPts val="1805"/>
              </a:spcBef>
            </a:pPr>
            <a:r>
              <a:rPr spc="10" dirty="0"/>
              <a:t>Scope</a:t>
            </a:r>
            <a:r>
              <a:rPr spc="20" dirty="0"/>
              <a:t> of</a:t>
            </a:r>
            <a:r>
              <a:rPr spc="15" dirty="0"/>
              <a:t> </a:t>
            </a:r>
            <a:r>
              <a:rPr dirty="0"/>
              <a:t>Laws</a:t>
            </a:r>
            <a:r>
              <a:rPr spc="10" dirty="0"/>
              <a:t> </a:t>
            </a:r>
            <a:r>
              <a:rPr dirty="0"/>
              <a:t>and </a:t>
            </a:r>
            <a:r>
              <a:rPr spc="10" dirty="0"/>
              <a:t>Regulations</a:t>
            </a:r>
          </a:p>
        </p:txBody>
      </p:sp>
      <p:sp>
        <p:nvSpPr>
          <p:cNvPr id="3" name="object 3"/>
          <p:cNvSpPr txBox="1"/>
          <p:nvPr/>
        </p:nvSpPr>
        <p:spPr>
          <a:xfrm>
            <a:off x="533400" y="2971800"/>
            <a:ext cx="8336279" cy="3227165"/>
          </a:xfrm>
          <a:prstGeom prst="rect">
            <a:avLst/>
          </a:prstGeom>
        </p:spPr>
        <p:txBody>
          <a:bodyPr vert="horz" wrap="square" lIns="0" tIns="74295" rIns="0" bIns="0" rtlCol="0">
            <a:spAutoFit/>
          </a:bodyPr>
          <a:lstStyle/>
          <a:p>
            <a:pPr marL="469265" marR="6985" indent="-381000" algn="just">
              <a:lnSpc>
                <a:spcPct val="80000"/>
              </a:lnSpc>
              <a:spcBef>
                <a:spcPts val="585"/>
              </a:spcBef>
              <a:buClr>
                <a:srgbClr val="C6D3E6"/>
              </a:buClr>
              <a:buSzPct val="120000"/>
              <a:buFont typeface="Wingdings"/>
              <a:buChar char=""/>
              <a:tabLst>
                <a:tab pos="469900" algn="l"/>
              </a:tabLst>
            </a:pPr>
            <a:r>
              <a:rPr sz="2000" b="1" dirty="0">
                <a:solidFill>
                  <a:srgbClr val="C00000"/>
                </a:solidFill>
                <a:latin typeface="Roboto Cn"/>
                <a:cs typeface="Roboto Cn"/>
              </a:rPr>
              <a:t>Laws </a:t>
            </a:r>
            <a:r>
              <a:rPr sz="2000" b="1" spc="-5" dirty="0">
                <a:solidFill>
                  <a:srgbClr val="C00000"/>
                </a:solidFill>
                <a:latin typeface="Roboto Cn"/>
                <a:cs typeface="Roboto Cn"/>
              </a:rPr>
              <a:t>and </a:t>
            </a:r>
            <a:r>
              <a:rPr sz="2000" b="1" spc="-20" dirty="0">
                <a:solidFill>
                  <a:srgbClr val="C00000"/>
                </a:solidFill>
                <a:latin typeface="Roboto Cn"/>
                <a:cs typeface="Roboto Cn"/>
              </a:rPr>
              <a:t>regulations </a:t>
            </a:r>
            <a:r>
              <a:rPr sz="2000" b="1" spc="-25" dirty="0">
                <a:solidFill>
                  <a:srgbClr val="C00000"/>
                </a:solidFill>
                <a:latin typeface="Roboto Cn"/>
                <a:cs typeface="Roboto Cn"/>
              </a:rPr>
              <a:t>that have </a:t>
            </a:r>
            <a:r>
              <a:rPr sz="2000" b="1" spc="25" dirty="0">
                <a:solidFill>
                  <a:srgbClr val="C00000"/>
                </a:solidFill>
                <a:latin typeface="Roboto Cn"/>
                <a:cs typeface="Roboto Cn"/>
              </a:rPr>
              <a:t>a </a:t>
            </a:r>
            <a:r>
              <a:rPr sz="2000" b="1" spc="-15" dirty="0">
                <a:solidFill>
                  <a:srgbClr val="C00000"/>
                </a:solidFill>
                <a:latin typeface="Roboto Cn"/>
                <a:cs typeface="Roboto Cn"/>
              </a:rPr>
              <a:t>nexus to </a:t>
            </a:r>
            <a:r>
              <a:rPr sz="2000" b="1" spc="-25" dirty="0">
                <a:solidFill>
                  <a:srgbClr val="C00000"/>
                </a:solidFill>
                <a:latin typeface="Roboto Cn"/>
                <a:cs typeface="Roboto Cn"/>
              </a:rPr>
              <a:t>PAs’ </a:t>
            </a:r>
            <a:r>
              <a:rPr sz="2000" b="1" spc="-10" dirty="0">
                <a:solidFill>
                  <a:srgbClr val="C00000"/>
                </a:solidFill>
                <a:latin typeface="Roboto Cn"/>
                <a:cs typeface="Roboto Cn"/>
              </a:rPr>
              <a:t>professional </a:t>
            </a:r>
            <a:r>
              <a:rPr sz="2000" b="1" spc="-30" dirty="0">
                <a:solidFill>
                  <a:srgbClr val="C00000"/>
                </a:solidFill>
                <a:latin typeface="Roboto Cn"/>
                <a:cs typeface="Roboto Cn"/>
              </a:rPr>
              <a:t>training </a:t>
            </a:r>
            <a:r>
              <a:rPr sz="2000" b="1" spc="-25" dirty="0">
                <a:solidFill>
                  <a:srgbClr val="C00000"/>
                </a:solidFill>
                <a:latin typeface="Roboto Cn"/>
                <a:cs typeface="Roboto Cn"/>
              </a:rPr>
              <a:t> </a:t>
            </a:r>
            <a:r>
              <a:rPr sz="2000" b="1" dirty="0">
                <a:solidFill>
                  <a:srgbClr val="C00000"/>
                </a:solidFill>
                <a:latin typeface="Roboto Cn"/>
                <a:cs typeface="Roboto Cn"/>
              </a:rPr>
              <a:t>and</a:t>
            </a:r>
            <a:r>
              <a:rPr sz="2000" b="1" spc="-60" dirty="0">
                <a:solidFill>
                  <a:srgbClr val="C00000"/>
                </a:solidFill>
                <a:latin typeface="Roboto Cn"/>
                <a:cs typeface="Roboto Cn"/>
              </a:rPr>
              <a:t> </a:t>
            </a:r>
            <a:r>
              <a:rPr sz="2000" b="1" spc="-20" dirty="0">
                <a:solidFill>
                  <a:srgbClr val="C00000"/>
                </a:solidFill>
                <a:latin typeface="Roboto Cn"/>
                <a:cs typeface="Roboto Cn"/>
              </a:rPr>
              <a:t>expertise,</a:t>
            </a:r>
            <a:r>
              <a:rPr sz="2000" b="1" spc="-35" dirty="0">
                <a:solidFill>
                  <a:srgbClr val="C00000"/>
                </a:solidFill>
                <a:latin typeface="Roboto Cn"/>
                <a:cs typeface="Roboto Cn"/>
              </a:rPr>
              <a:t> </a:t>
            </a:r>
            <a:r>
              <a:rPr sz="2000" b="1" i="1" spc="-65" dirty="0" err="1">
                <a:solidFill>
                  <a:srgbClr val="C00000"/>
                </a:solidFill>
                <a:latin typeface="Roboto Cn"/>
                <a:cs typeface="Roboto Cn"/>
              </a:rPr>
              <a:t>ie</a:t>
            </a:r>
            <a:r>
              <a:rPr lang="en-US" sz="2000" b="1" spc="-65" dirty="0">
                <a:solidFill>
                  <a:srgbClr val="C00000"/>
                </a:solidFill>
                <a:latin typeface="Roboto Cn"/>
                <a:cs typeface="Roboto Cn"/>
              </a:rPr>
              <a:t> :</a:t>
            </a:r>
          </a:p>
          <a:p>
            <a:pPr marL="469265" marR="6985" indent="-381000" algn="just">
              <a:lnSpc>
                <a:spcPct val="80000"/>
              </a:lnSpc>
              <a:spcBef>
                <a:spcPts val="585"/>
              </a:spcBef>
              <a:buClr>
                <a:srgbClr val="C6D3E6"/>
              </a:buClr>
              <a:buSzPct val="120000"/>
              <a:buFont typeface="Wingdings"/>
              <a:buChar char=""/>
              <a:tabLst>
                <a:tab pos="469900" algn="l"/>
              </a:tabLst>
            </a:pPr>
            <a:endParaRPr sz="2000" dirty="0">
              <a:latin typeface="Roboto Cn"/>
              <a:cs typeface="Roboto Cn"/>
            </a:endParaRPr>
          </a:p>
          <a:p>
            <a:pPr marL="643255" marR="6985" lvl="1" indent="-117475" algn="just">
              <a:lnSpc>
                <a:spcPts val="1920"/>
              </a:lnSpc>
              <a:spcBef>
                <a:spcPts val="580"/>
              </a:spcBef>
              <a:buClr>
                <a:srgbClr val="C6D3E6"/>
              </a:buClr>
              <a:buSzPct val="120000"/>
              <a:buFont typeface="Arial MT"/>
              <a:buChar char="•"/>
              <a:tabLst>
                <a:tab pos="701675" algn="l"/>
              </a:tabLst>
            </a:pPr>
            <a:r>
              <a:rPr sz="2000" b="1" dirty="0">
                <a:solidFill>
                  <a:srgbClr val="426293"/>
                </a:solidFill>
                <a:latin typeface="Roboto Cn"/>
                <a:cs typeface="Roboto Cn"/>
              </a:rPr>
              <a:t>Laws </a:t>
            </a:r>
            <a:r>
              <a:rPr sz="2000" b="1" spc="-10" dirty="0">
                <a:solidFill>
                  <a:srgbClr val="426293"/>
                </a:solidFill>
                <a:latin typeface="Roboto Cn"/>
                <a:cs typeface="Roboto Cn"/>
              </a:rPr>
              <a:t>and </a:t>
            </a:r>
            <a:r>
              <a:rPr sz="2000" b="1" spc="-20" dirty="0">
                <a:solidFill>
                  <a:srgbClr val="426293"/>
                </a:solidFill>
                <a:latin typeface="Roboto Cn"/>
                <a:cs typeface="Roboto Cn"/>
              </a:rPr>
              <a:t>regulations </a:t>
            </a:r>
            <a:r>
              <a:rPr sz="2000" b="1" spc="-30" dirty="0">
                <a:solidFill>
                  <a:srgbClr val="426293"/>
                </a:solidFill>
                <a:latin typeface="Roboto Cn"/>
                <a:cs typeface="Roboto Cn"/>
              </a:rPr>
              <a:t>that </a:t>
            </a:r>
            <a:r>
              <a:rPr sz="2000" b="1" spc="-25" dirty="0">
                <a:solidFill>
                  <a:srgbClr val="426293"/>
                </a:solidFill>
                <a:latin typeface="Roboto Cn"/>
                <a:cs typeface="Roboto Cn"/>
              </a:rPr>
              <a:t>have </a:t>
            </a:r>
            <a:r>
              <a:rPr sz="2000" b="1" spc="25" dirty="0">
                <a:solidFill>
                  <a:srgbClr val="426293"/>
                </a:solidFill>
                <a:latin typeface="Roboto Cn"/>
                <a:cs typeface="Roboto Cn"/>
              </a:rPr>
              <a:t>a </a:t>
            </a:r>
            <a:r>
              <a:rPr sz="2000" b="1" spc="-15" dirty="0">
                <a:solidFill>
                  <a:srgbClr val="426293"/>
                </a:solidFill>
                <a:latin typeface="Roboto Cn"/>
                <a:cs typeface="Roboto Cn"/>
              </a:rPr>
              <a:t>direct </a:t>
            </a:r>
            <a:r>
              <a:rPr sz="2000" b="1" spc="-5" dirty="0">
                <a:solidFill>
                  <a:srgbClr val="426293"/>
                </a:solidFill>
                <a:latin typeface="Roboto Cn"/>
                <a:cs typeface="Roboto Cn"/>
              </a:rPr>
              <a:t>effect </a:t>
            </a:r>
            <a:r>
              <a:rPr sz="2000" b="1" spc="-10" dirty="0">
                <a:solidFill>
                  <a:srgbClr val="426293"/>
                </a:solidFill>
                <a:latin typeface="Roboto Cn"/>
                <a:cs typeface="Roboto Cn"/>
              </a:rPr>
              <a:t>on </a:t>
            </a:r>
            <a:r>
              <a:rPr sz="2000" b="1" spc="-25" dirty="0">
                <a:solidFill>
                  <a:srgbClr val="426293"/>
                </a:solidFill>
                <a:latin typeface="Roboto Cn"/>
                <a:cs typeface="Roboto Cn"/>
              </a:rPr>
              <a:t>the determination </a:t>
            </a:r>
            <a:r>
              <a:rPr sz="2000" b="1" spc="-20" dirty="0">
                <a:solidFill>
                  <a:srgbClr val="426293"/>
                </a:solidFill>
                <a:latin typeface="Roboto Cn"/>
                <a:cs typeface="Roboto Cn"/>
              </a:rPr>
              <a:t> </a:t>
            </a:r>
            <a:r>
              <a:rPr sz="2000" b="1" spc="10" dirty="0">
                <a:solidFill>
                  <a:srgbClr val="426293"/>
                </a:solidFill>
                <a:latin typeface="Roboto Cn"/>
                <a:cs typeface="Roboto Cn"/>
              </a:rPr>
              <a:t>of</a:t>
            </a:r>
            <a:r>
              <a:rPr sz="2000" b="1" spc="-15" dirty="0">
                <a:solidFill>
                  <a:srgbClr val="426293"/>
                </a:solidFill>
                <a:latin typeface="Roboto Cn"/>
                <a:cs typeface="Roboto Cn"/>
              </a:rPr>
              <a:t> material</a:t>
            </a:r>
            <a:r>
              <a:rPr sz="2000" b="1" spc="-20" dirty="0">
                <a:solidFill>
                  <a:srgbClr val="426293"/>
                </a:solidFill>
                <a:latin typeface="Roboto Cn"/>
                <a:cs typeface="Roboto Cn"/>
              </a:rPr>
              <a:t> </a:t>
            </a:r>
            <a:r>
              <a:rPr sz="2000" b="1" spc="-15" dirty="0">
                <a:solidFill>
                  <a:srgbClr val="426293"/>
                </a:solidFill>
                <a:latin typeface="Roboto Cn"/>
                <a:cs typeface="Roboto Cn"/>
              </a:rPr>
              <a:t>amounts</a:t>
            </a:r>
            <a:r>
              <a:rPr sz="2000" b="1" spc="-35" dirty="0">
                <a:solidFill>
                  <a:srgbClr val="426293"/>
                </a:solidFill>
                <a:latin typeface="Roboto Cn"/>
                <a:cs typeface="Roboto Cn"/>
              </a:rPr>
              <a:t> </a:t>
            </a:r>
            <a:r>
              <a:rPr sz="2000" b="1" dirty="0">
                <a:solidFill>
                  <a:srgbClr val="426293"/>
                </a:solidFill>
                <a:latin typeface="Roboto Cn"/>
                <a:cs typeface="Roboto Cn"/>
              </a:rPr>
              <a:t>and</a:t>
            </a:r>
            <a:r>
              <a:rPr sz="2000" b="1" spc="-55" dirty="0">
                <a:solidFill>
                  <a:srgbClr val="426293"/>
                </a:solidFill>
                <a:latin typeface="Roboto Cn"/>
                <a:cs typeface="Roboto Cn"/>
              </a:rPr>
              <a:t> </a:t>
            </a:r>
            <a:r>
              <a:rPr sz="2000" b="1" spc="-5" dirty="0">
                <a:solidFill>
                  <a:srgbClr val="426293"/>
                </a:solidFill>
                <a:latin typeface="Roboto Cn"/>
                <a:cs typeface="Roboto Cn"/>
              </a:rPr>
              <a:t>disclosures</a:t>
            </a:r>
            <a:r>
              <a:rPr sz="2000" b="1" spc="-55" dirty="0">
                <a:solidFill>
                  <a:srgbClr val="426293"/>
                </a:solidFill>
                <a:latin typeface="Roboto Cn"/>
                <a:cs typeface="Roboto Cn"/>
              </a:rPr>
              <a:t> </a:t>
            </a:r>
            <a:r>
              <a:rPr sz="2000" b="1" spc="-25" dirty="0">
                <a:solidFill>
                  <a:srgbClr val="426293"/>
                </a:solidFill>
                <a:latin typeface="Roboto Cn"/>
                <a:cs typeface="Roboto Cn"/>
              </a:rPr>
              <a:t>in </a:t>
            </a:r>
            <a:r>
              <a:rPr sz="2000" b="1" spc="-10" dirty="0">
                <a:solidFill>
                  <a:srgbClr val="426293"/>
                </a:solidFill>
                <a:latin typeface="Roboto Cn"/>
                <a:cs typeface="Roboto Cn"/>
              </a:rPr>
              <a:t>the</a:t>
            </a:r>
            <a:r>
              <a:rPr sz="2000" b="1" spc="-40" dirty="0">
                <a:solidFill>
                  <a:srgbClr val="426293"/>
                </a:solidFill>
                <a:latin typeface="Roboto Cn"/>
                <a:cs typeface="Roboto Cn"/>
              </a:rPr>
              <a:t> </a:t>
            </a:r>
            <a:r>
              <a:rPr sz="2000" b="1" spc="-15" dirty="0">
                <a:solidFill>
                  <a:srgbClr val="426293"/>
                </a:solidFill>
                <a:latin typeface="Roboto Cn"/>
                <a:cs typeface="Roboto Cn"/>
              </a:rPr>
              <a:t>financial</a:t>
            </a:r>
            <a:r>
              <a:rPr sz="2000" b="1" spc="-40" dirty="0">
                <a:solidFill>
                  <a:srgbClr val="426293"/>
                </a:solidFill>
                <a:latin typeface="Roboto Cn"/>
                <a:cs typeface="Roboto Cn"/>
              </a:rPr>
              <a:t> </a:t>
            </a:r>
            <a:r>
              <a:rPr sz="2000" b="1" spc="-10" dirty="0">
                <a:solidFill>
                  <a:srgbClr val="426293"/>
                </a:solidFill>
                <a:latin typeface="Roboto Cn"/>
                <a:cs typeface="Roboto Cn"/>
              </a:rPr>
              <a:t>statements</a:t>
            </a:r>
            <a:endParaRPr lang="en-US" sz="2000" b="1" spc="-10" dirty="0">
              <a:solidFill>
                <a:srgbClr val="426293"/>
              </a:solidFill>
              <a:latin typeface="Roboto Cn"/>
              <a:cs typeface="Roboto Cn"/>
            </a:endParaRPr>
          </a:p>
          <a:p>
            <a:pPr marL="643255" marR="6985" lvl="1" indent="-117475" algn="just">
              <a:lnSpc>
                <a:spcPts val="1920"/>
              </a:lnSpc>
              <a:spcBef>
                <a:spcPts val="580"/>
              </a:spcBef>
              <a:buClr>
                <a:srgbClr val="C6D3E6"/>
              </a:buClr>
              <a:buSzPct val="120000"/>
              <a:buFont typeface="Arial MT"/>
              <a:buChar char="•"/>
              <a:tabLst>
                <a:tab pos="701675" algn="l"/>
              </a:tabLst>
            </a:pPr>
            <a:endParaRPr sz="2000" dirty="0">
              <a:latin typeface="Roboto Cn"/>
              <a:cs typeface="Roboto Cn"/>
            </a:endParaRPr>
          </a:p>
          <a:p>
            <a:pPr marL="643255" marR="5080" lvl="1" indent="-117475" algn="just">
              <a:lnSpc>
                <a:spcPts val="1920"/>
              </a:lnSpc>
              <a:spcBef>
                <a:spcPts val="600"/>
              </a:spcBef>
              <a:buClr>
                <a:srgbClr val="C6D3E6"/>
              </a:buClr>
              <a:buSzPct val="120000"/>
              <a:buFont typeface="Arial MT"/>
              <a:buChar char="•"/>
              <a:tabLst>
                <a:tab pos="700405" algn="l"/>
              </a:tabLst>
            </a:pPr>
            <a:r>
              <a:rPr sz="2000" b="1" spc="-25" dirty="0">
                <a:solidFill>
                  <a:srgbClr val="426293"/>
                </a:solidFill>
                <a:latin typeface="Roboto Cn"/>
                <a:cs typeface="Roboto Cn"/>
              </a:rPr>
              <a:t>Other</a:t>
            </a:r>
            <a:r>
              <a:rPr sz="2000" b="1" spc="-20" dirty="0">
                <a:solidFill>
                  <a:srgbClr val="426293"/>
                </a:solidFill>
                <a:latin typeface="Roboto Cn"/>
                <a:cs typeface="Roboto Cn"/>
              </a:rPr>
              <a:t> </a:t>
            </a:r>
            <a:r>
              <a:rPr sz="2000" b="1" dirty="0">
                <a:solidFill>
                  <a:srgbClr val="426293"/>
                </a:solidFill>
                <a:latin typeface="Roboto Cn"/>
                <a:cs typeface="Roboto Cn"/>
              </a:rPr>
              <a:t>laws</a:t>
            </a:r>
            <a:r>
              <a:rPr sz="2000" b="1" spc="5" dirty="0">
                <a:solidFill>
                  <a:srgbClr val="426293"/>
                </a:solidFill>
                <a:latin typeface="Roboto Cn"/>
                <a:cs typeface="Roboto Cn"/>
              </a:rPr>
              <a:t> </a:t>
            </a:r>
            <a:r>
              <a:rPr sz="2000" b="1" spc="-10" dirty="0">
                <a:solidFill>
                  <a:srgbClr val="426293"/>
                </a:solidFill>
                <a:latin typeface="Roboto Cn"/>
                <a:cs typeface="Roboto Cn"/>
              </a:rPr>
              <a:t>and</a:t>
            </a:r>
            <a:r>
              <a:rPr sz="2000" b="1" spc="-5" dirty="0">
                <a:solidFill>
                  <a:srgbClr val="426293"/>
                </a:solidFill>
                <a:latin typeface="Roboto Cn"/>
                <a:cs typeface="Roboto Cn"/>
              </a:rPr>
              <a:t> </a:t>
            </a:r>
            <a:r>
              <a:rPr sz="2000" b="1" spc="-30" dirty="0">
                <a:solidFill>
                  <a:srgbClr val="426293"/>
                </a:solidFill>
                <a:latin typeface="Roboto Cn"/>
                <a:cs typeface="Roboto Cn"/>
              </a:rPr>
              <a:t>regulations,</a:t>
            </a:r>
            <a:r>
              <a:rPr sz="2000" b="1" spc="-25" dirty="0">
                <a:solidFill>
                  <a:srgbClr val="426293"/>
                </a:solidFill>
                <a:latin typeface="Roboto Cn"/>
                <a:cs typeface="Roboto Cn"/>
              </a:rPr>
              <a:t> </a:t>
            </a:r>
            <a:r>
              <a:rPr sz="2000" b="1" spc="-15" dirty="0">
                <a:solidFill>
                  <a:srgbClr val="426293"/>
                </a:solidFill>
                <a:latin typeface="Roboto Cn"/>
                <a:cs typeface="Roboto Cn"/>
              </a:rPr>
              <a:t>compliance</a:t>
            </a:r>
            <a:r>
              <a:rPr sz="2000" b="1" spc="-10" dirty="0">
                <a:solidFill>
                  <a:srgbClr val="426293"/>
                </a:solidFill>
                <a:latin typeface="Roboto Cn"/>
                <a:cs typeface="Roboto Cn"/>
              </a:rPr>
              <a:t> </a:t>
            </a:r>
            <a:r>
              <a:rPr sz="2000" b="1" spc="-25" dirty="0">
                <a:solidFill>
                  <a:srgbClr val="426293"/>
                </a:solidFill>
                <a:latin typeface="Roboto Cn"/>
                <a:cs typeface="Roboto Cn"/>
              </a:rPr>
              <a:t>with</a:t>
            </a:r>
            <a:r>
              <a:rPr sz="2000" b="1" spc="-20" dirty="0">
                <a:solidFill>
                  <a:srgbClr val="426293"/>
                </a:solidFill>
                <a:latin typeface="Roboto Cn"/>
                <a:cs typeface="Roboto Cn"/>
              </a:rPr>
              <a:t> which</a:t>
            </a:r>
            <a:r>
              <a:rPr sz="2000" b="1" spc="-15" dirty="0">
                <a:solidFill>
                  <a:srgbClr val="426293"/>
                </a:solidFill>
                <a:latin typeface="Roboto Cn"/>
                <a:cs typeface="Roboto Cn"/>
              </a:rPr>
              <a:t> </a:t>
            </a:r>
            <a:r>
              <a:rPr sz="2000" b="1" spc="-25" dirty="0">
                <a:solidFill>
                  <a:srgbClr val="426293"/>
                </a:solidFill>
                <a:latin typeface="Roboto Cn"/>
                <a:cs typeface="Roboto Cn"/>
              </a:rPr>
              <a:t>may</a:t>
            </a:r>
            <a:r>
              <a:rPr sz="2000" b="1" spc="-20" dirty="0">
                <a:solidFill>
                  <a:srgbClr val="426293"/>
                </a:solidFill>
                <a:latin typeface="Roboto Cn"/>
                <a:cs typeface="Roboto Cn"/>
              </a:rPr>
              <a:t> </a:t>
            </a:r>
            <a:r>
              <a:rPr sz="2000" b="1" spc="5" dirty="0">
                <a:solidFill>
                  <a:srgbClr val="426293"/>
                </a:solidFill>
                <a:latin typeface="Roboto Cn"/>
                <a:cs typeface="Roboto Cn"/>
              </a:rPr>
              <a:t>be </a:t>
            </a:r>
            <a:r>
              <a:rPr sz="2000" b="1" spc="10" dirty="0">
                <a:solidFill>
                  <a:srgbClr val="426293"/>
                </a:solidFill>
                <a:latin typeface="Roboto Cn"/>
                <a:cs typeface="Roboto Cn"/>
              </a:rPr>
              <a:t> </a:t>
            </a:r>
            <a:r>
              <a:rPr sz="2000" b="1" spc="-25" dirty="0">
                <a:solidFill>
                  <a:srgbClr val="426293"/>
                </a:solidFill>
                <a:latin typeface="Roboto Cn"/>
                <a:cs typeface="Roboto Cn"/>
              </a:rPr>
              <a:t>fundamental</a:t>
            </a:r>
            <a:r>
              <a:rPr sz="2000" b="1" spc="-20" dirty="0">
                <a:solidFill>
                  <a:srgbClr val="426293"/>
                </a:solidFill>
                <a:latin typeface="Roboto Cn"/>
                <a:cs typeface="Roboto Cn"/>
              </a:rPr>
              <a:t> </a:t>
            </a:r>
            <a:r>
              <a:rPr sz="2000" b="1" spc="-25" dirty="0">
                <a:solidFill>
                  <a:srgbClr val="426293"/>
                </a:solidFill>
                <a:latin typeface="Roboto Cn"/>
                <a:cs typeface="Roboto Cn"/>
              </a:rPr>
              <a:t>to</a:t>
            </a:r>
            <a:r>
              <a:rPr sz="2000" b="1" spc="-20" dirty="0">
                <a:solidFill>
                  <a:srgbClr val="426293"/>
                </a:solidFill>
                <a:latin typeface="Roboto Cn"/>
                <a:cs typeface="Roboto Cn"/>
              </a:rPr>
              <a:t> </a:t>
            </a:r>
            <a:r>
              <a:rPr sz="2000" b="1" spc="-25" dirty="0">
                <a:solidFill>
                  <a:srgbClr val="426293"/>
                </a:solidFill>
                <a:latin typeface="Roboto Cn"/>
                <a:cs typeface="Roboto Cn"/>
              </a:rPr>
              <a:t>the</a:t>
            </a:r>
            <a:r>
              <a:rPr sz="2000" b="1" spc="-20" dirty="0">
                <a:solidFill>
                  <a:srgbClr val="426293"/>
                </a:solidFill>
                <a:latin typeface="Roboto Cn"/>
                <a:cs typeface="Roboto Cn"/>
              </a:rPr>
              <a:t> </a:t>
            </a:r>
            <a:r>
              <a:rPr sz="2000" b="1" spc="-40" dirty="0">
                <a:solidFill>
                  <a:srgbClr val="426293"/>
                </a:solidFill>
                <a:latin typeface="Roboto Cn"/>
                <a:cs typeface="Roboto Cn"/>
              </a:rPr>
              <a:t>entity’s</a:t>
            </a:r>
            <a:r>
              <a:rPr sz="2000" b="1" spc="-35" dirty="0">
                <a:solidFill>
                  <a:srgbClr val="426293"/>
                </a:solidFill>
                <a:latin typeface="Roboto Cn"/>
                <a:cs typeface="Roboto Cn"/>
              </a:rPr>
              <a:t> </a:t>
            </a:r>
            <a:r>
              <a:rPr sz="2000" b="1" spc="-10" dirty="0">
                <a:solidFill>
                  <a:srgbClr val="426293"/>
                </a:solidFill>
                <a:latin typeface="Roboto Cn"/>
                <a:cs typeface="Roboto Cn"/>
              </a:rPr>
              <a:t>business</a:t>
            </a:r>
            <a:r>
              <a:rPr sz="2000" b="1" spc="-5" dirty="0">
                <a:solidFill>
                  <a:srgbClr val="426293"/>
                </a:solidFill>
                <a:latin typeface="Roboto Cn"/>
                <a:cs typeface="Roboto Cn"/>
              </a:rPr>
              <a:t> and</a:t>
            </a:r>
            <a:r>
              <a:rPr sz="2000" b="1" dirty="0">
                <a:solidFill>
                  <a:srgbClr val="426293"/>
                </a:solidFill>
                <a:latin typeface="Roboto Cn"/>
                <a:cs typeface="Roboto Cn"/>
              </a:rPr>
              <a:t> </a:t>
            </a:r>
            <a:r>
              <a:rPr sz="2000" b="1" spc="-15" dirty="0">
                <a:solidFill>
                  <a:srgbClr val="426293"/>
                </a:solidFill>
                <a:latin typeface="Roboto Cn"/>
                <a:cs typeface="Roboto Cn"/>
              </a:rPr>
              <a:t>operations</a:t>
            </a:r>
            <a:r>
              <a:rPr sz="2000" b="1" spc="-10" dirty="0">
                <a:solidFill>
                  <a:srgbClr val="426293"/>
                </a:solidFill>
                <a:latin typeface="Roboto Cn"/>
                <a:cs typeface="Roboto Cn"/>
              </a:rPr>
              <a:t> or</a:t>
            </a:r>
            <a:r>
              <a:rPr sz="2000" b="1" spc="-5" dirty="0">
                <a:solidFill>
                  <a:srgbClr val="426293"/>
                </a:solidFill>
                <a:latin typeface="Roboto Cn"/>
                <a:cs typeface="Roboto Cn"/>
              </a:rPr>
              <a:t> </a:t>
            </a:r>
            <a:r>
              <a:rPr sz="2000" b="1" spc="-15" dirty="0">
                <a:solidFill>
                  <a:srgbClr val="426293"/>
                </a:solidFill>
                <a:latin typeface="Roboto Cn"/>
                <a:cs typeface="Roboto Cn"/>
              </a:rPr>
              <a:t>to</a:t>
            </a:r>
            <a:r>
              <a:rPr sz="2000" b="1" spc="-10" dirty="0">
                <a:solidFill>
                  <a:srgbClr val="426293"/>
                </a:solidFill>
                <a:latin typeface="Roboto Cn"/>
                <a:cs typeface="Roboto Cn"/>
              </a:rPr>
              <a:t> </a:t>
            </a:r>
            <a:r>
              <a:rPr sz="2000" b="1" spc="-20" dirty="0">
                <a:solidFill>
                  <a:srgbClr val="426293"/>
                </a:solidFill>
                <a:latin typeface="Roboto Cn"/>
                <a:cs typeface="Roboto Cn"/>
              </a:rPr>
              <a:t>avoid </a:t>
            </a:r>
            <a:r>
              <a:rPr sz="2000" b="1" spc="-430" dirty="0">
                <a:solidFill>
                  <a:srgbClr val="426293"/>
                </a:solidFill>
                <a:latin typeface="Roboto Cn"/>
                <a:cs typeface="Roboto Cn"/>
              </a:rPr>
              <a:t> </a:t>
            </a:r>
            <a:r>
              <a:rPr sz="2000" b="1" spc="-15" dirty="0">
                <a:solidFill>
                  <a:srgbClr val="426293"/>
                </a:solidFill>
                <a:latin typeface="Roboto Cn"/>
                <a:cs typeface="Roboto Cn"/>
              </a:rPr>
              <a:t>material</a:t>
            </a:r>
            <a:r>
              <a:rPr sz="2000" b="1" spc="-25" dirty="0">
                <a:solidFill>
                  <a:srgbClr val="426293"/>
                </a:solidFill>
                <a:latin typeface="Roboto Cn"/>
                <a:cs typeface="Roboto Cn"/>
              </a:rPr>
              <a:t> </a:t>
            </a:r>
            <a:r>
              <a:rPr sz="2000" b="1" spc="-15" dirty="0">
                <a:solidFill>
                  <a:srgbClr val="426293"/>
                </a:solidFill>
                <a:latin typeface="Roboto Cn"/>
                <a:cs typeface="Roboto Cn"/>
              </a:rPr>
              <a:t>penalties.</a:t>
            </a:r>
            <a:endParaRPr sz="2000" dirty="0">
              <a:latin typeface="Roboto Cn"/>
              <a:cs typeface="Roboto Cn"/>
            </a:endParaRPr>
          </a:p>
          <a:p>
            <a:pPr>
              <a:lnSpc>
                <a:spcPct val="100000"/>
              </a:lnSpc>
              <a:spcBef>
                <a:spcPts val="15"/>
              </a:spcBef>
            </a:pPr>
            <a:endParaRPr sz="2600" dirty="0">
              <a:latin typeface="Roboto Cn"/>
              <a:cs typeface="Roboto Cn"/>
            </a:endParaRPr>
          </a:p>
        </p:txBody>
      </p:sp>
      <p:pic>
        <p:nvPicPr>
          <p:cNvPr id="5" name="object 5"/>
          <p:cNvPicPr/>
          <p:nvPr/>
        </p:nvPicPr>
        <p:blipFill>
          <a:blip r:embed="rId2" cstate="print"/>
          <a:stretch>
            <a:fillRect/>
          </a:stretch>
        </p:blipFill>
        <p:spPr>
          <a:xfrm>
            <a:off x="8266176" y="1609344"/>
            <a:ext cx="1207007" cy="1219199"/>
          </a:xfrm>
          <a:prstGeom prst="rect">
            <a:avLst/>
          </a:prstGeom>
        </p:spPr>
      </p:pic>
      <p:pic>
        <p:nvPicPr>
          <p:cNvPr id="6" name="object 6"/>
          <p:cNvPicPr/>
          <p:nvPr/>
        </p:nvPicPr>
        <p:blipFill>
          <a:blip r:embed="rId3" cstate="print"/>
          <a:stretch>
            <a:fillRect/>
          </a:stretch>
        </p:blipFill>
        <p:spPr>
          <a:xfrm>
            <a:off x="733044" y="1883663"/>
            <a:ext cx="382524" cy="41605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539250"/>
          </a:xfrm>
          <a:prstGeom prst="rect">
            <a:avLst/>
          </a:prstGeom>
        </p:spPr>
        <p:txBody>
          <a:bodyPr vert="horz" wrap="square" lIns="0" tIns="229235" rIns="0" bIns="0" rtlCol="0">
            <a:spAutoFit/>
          </a:bodyPr>
          <a:lstStyle/>
          <a:p>
            <a:pPr marL="904875">
              <a:lnSpc>
                <a:spcPct val="100000"/>
              </a:lnSpc>
              <a:spcBef>
                <a:spcPts val="1805"/>
              </a:spcBef>
            </a:pPr>
            <a:r>
              <a:rPr spc="10" dirty="0"/>
              <a:t>Scope</a:t>
            </a:r>
            <a:r>
              <a:rPr spc="20" dirty="0"/>
              <a:t> of</a:t>
            </a:r>
            <a:r>
              <a:rPr spc="15" dirty="0"/>
              <a:t> </a:t>
            </a:r>
            <a:r>
              <a:rPr dirty="0"/>
              <a:t>Laws</a:t>
            </a:r>
            <a:r>
              <a:rPr spc="10" dirty="0"/>
              <a:t> </a:t>
            </a:r>
            <a:r>
              <a:rPr dirty="0"/>
              <a:t>and </a:t>
            </a:r>
            <a:r>
              <a:rPr spc="10" dirty="0"/>
              <a:t>Regulations</a:t>
            </a:r>
          </a:p>
        </p:txBody>
      </p:sp>
      <p:sp>
        <p:nvSpPr>
          <p:cNvPr id="3" name="object 3"/>
          <p:cNvSpPr txBox="1"/>
          <p:nvPr/>
        </p:nvSpPr>
        <p:spPr>
          <a:xfrm>
            <a:off x="533398" y="3048000"/>
            <a:ext cx="8336279" cy="2783454"/>
          </a:xfrm>
          <a:prstGeom prst="rect">
            <a:avLst/>
          </a:prstGeom>
        </p:spPr>
        <p:txBody>
          <a:bodyPr vert="horz" wrap="square" lIns="0" tIns="74295" rIns="0" bIns="0" rtlCol="0">
            <a:spAutoFit/>
          </a:bodyPr>
          <a:lstStyle/>
          <a:p>
            <a:pPr marL="12065" marR="6985" algn="just">
              <a:lnSpc>
                <a:spcPct val="80000"/>
              </a:lnSpc>
              <a:buClr>
                <a:srgbClr val="C6D3E6"/>
              </a:buClr>
              <a:buSzPct val="120000"/>
              <a:tabLst>
                <a:tab pos="869315" algn="l"/>
              </a:tabLst>
            </a:pPr>
            <a:r>
              <a:rPr sz="2000" b="1" spc="-10" dirty="0">
                <a:solidFill>
                  <a:srgbClr val="C00000"/>
                </a:solidFill>
                <a:latin typeface="Roboto Cn"/>
                <a:cs typeface="Roboto Cn"/>
              </a:rPr>
              <a:t>Examples </a:t>
            </a:r>
            <a:r>
              <a:rPr sz="2000" b="1" dirty="0">
                <a:solidFill>
                  <a:srgbClr val="C00000"/>
                </a:solidFill>
                <a:latin typeface="Roboto Cn"/>
                <a:cs typeface="Roboto Cn"/>
              </a:rPr>
              <a:t>of laws </a:t>
            </a:r>
            <a:r>
              <a:rPr sz="2000" b="1" spc="-10" dirty="0">
                <a:solidFill>
                  <a:srgbClr val="C00000"/>
                </a:solidFill>
                <a:latin typeface="Roboto Cn"/>
                <a:cs typeface="Roboto Cn"/>
              </a:rPr>
              <a:t>and </a:t>
            </a:r>
            <a:r>
              <a:rPr sz="2000" b="1" spc="-20" dirty="0">
                <a:solidFill>
                  <a:srgbClr val="C00000"/>
                </a:solidFill>
                <a:latin typeface="Roboto Cn"/>
                <a:cs typeface="Roboto Cn"/>
              </a:rPr>
              <a:t>regulations </a:t>
            </a:r>
            <a:r>
              <a:rPr sz="2000" b="1" spc="-15" dirty="0">
                <a:solidFill>
                  <a:srgbClr val="C00000"/>
                </a:solidFill>
                <a:latin typeface="Roboto Cn"/>
                <a:cs typeface="Roboto Cn"/>
              </a:rPr>
              <a:t>required </a:t>
            </a:r>
            <a:r>
              <a:rPr sz="2000" b="1" spc="-25" dirty="0">
                <a:solidFill>
                  <a:srgbClr val="C00000"/>
                </a:solidFill>
                <a:latin typeface="Roboto Cn"/>
                <a:cs typeface="Roboto Cn"/>
              </a:rPr>
              <a:t>to </a:t>
            </a:r>
            <a:r>
              <a:rPr sz="2000" b="1" spc="-5" dirty="0">
                <a:solidFill>
                  <a:srgbClr val="C00000"/>
                </a:solidFill>
                <a:latin typeface="Roboto Cn"/>
                <a:cs typeface="Roboto Cn"/>
              </a:rPr>
              <a:t>be </a:t>
            </a:r>
            <a:r>
              <a:rPr sz="2000" b="1" dirty="0">
                <a:solidFill>
                  <a:srgbClr val="C00000"/>
                </a:solidFill>
                <a:latin typeface="Roboto Cn"/>
                <a:cs typeface="Roboto Cn"/>
              </a:rPr>
              <a:t>addressed </a:t>
            </a:r>
            <a:r>
              <a:rPr sz="2000" b="1" spc="5" dirty="0">
                <a:solidFill>
                  <a:srgbClr val="C00000"/>
                </a:solidFill>
                <a:latin typeface="Roboto Cn"/>
                <a:cs typeface="Roboto Cn"/>
              </a:rPr>
              <a:t>are</a:t>
            </a:r>
            <a:r>
              <a:rPr lang="en-US" sz="2000" b="1" spc="5" dirty="0">
                <a:solidFill>
                  <a:srgbClr val="C00000"/>
                </a:solidFill>
                <a:latin typeface="Roboto Cn"/>
                <a:cs typeface="Roboto Cn"/>
              </a:rPr>
              <a:t> :</a:t>
            </a:r>
          </a:p>
          <a:p>
            <a:pPr marL="12065" marR="6985" algn="just">
              <a:lnSpc>
                <a:spcPct val="80000"/>
              </a:lnSpc>
              <a:buClr>
                <a:srgbClr val="C6D3E6"/>
              </a:buClr>
              <a:buSzPct val="120000"/>
              <a:tabLst>
                <a:tab pos="869315" algn="l"/>
              </a:tabLst>
            </a:pPr>
            <a:endParaRPr lang="en-US" sz="2000" b="1" spc="5" dirty="0">
              <a:solidFill>
                <a:srgbClr val="426293"/>
              </a:solidFill>
              <a:latin typeface="Roboto Cn"/>
              <a:cs typeface="Roboto Cn"/>
            </a:endParaRPr>
          </a:p>
          <a:p>
            <a:pPr marL="12065" marR="6985" algn="just">
              <a:lnSpc>
                <a:spcPct val="80000"/>
              </a:lnSpc>
              <a:buClr>
                <a:srgbClr val="C6D3E6"/>
              </a:buClr>
              <a:buSzPct val="120000"/>
              <a:tabLst>
                <a:tab pos="869315" algn="l"/>
              </a:tabLst>
            </a:pPr>
            <a:r>
              <a:rPr sz="2000" b="1" spc="-35" dirty="0">
                <a:solidFill>
                  <a:srgbClr val="426293"/>
                </a:solidFill>
                <a:latin typeface="Roboto Cn"/>
                <a:cs typeface="Roboto Cn"/>
              </a:rPr>
              <a:t>Fraud</a:t>
            </a:r>
            <a:r>
              <a:rPr lang="en-US" sz="2000" b="1" spc="-35" dirty="0">
                <a:solidFill>
                  <a:srgbClr val="426293"/>
                </a:solidFill>
                <a:latin typeface="Roboto Cn"/>
                <a:cs typeface="Roboto Cn"/>
              </a:rPr>
              <a:t> </a:t>
            </a:r>
          </a:p>
          <a:p>
            <a:pPr marL="12065" marR="6985" algn="just">
              <a:lnSpc>
                <a:spcPct val="80000"/>
              </a:lnSpc>
              <a:buClr>
                <a:srgbClr val="C6D3E6"/>
              </a:buClr>
              <a:buSzPct val="120000"/>
              <a:tabLst>
                <a:tab pos="869315" algn="l"/>
              </a:tabLst>
            </a:pPr>
            <a:endParaRPr lang="en-US" sz="2000" b="1" spc="-35" dirty="0">
              <a:solidFill>
                <a:srgbClr val="426293"/>
              </a:solidFill>
              <a:latin typeface="Roboto Cn"/>
              <a:cs typeface="Roboto Cn"/>
            </a:endParaRPr>
          </a:p>
          <a:p>
            <a:pPr marL="12065" marR="6985" algn="just">
              <a:lnSpc>
                <a:spcPct val="80000"/>
              </a:lnSpc>
              <a:buClr>
                <a:srgbClr val="C6D3E6"/>
              </a:buClr>
              <a:buSzPct val="120000"/>
              <a:tabLst>
                <a:tab pos="869315" algn="l"/>
              </a:tabLst>
            </a:pPr>
            <a:r>
              <a:rPr lang="en-US" sz="2000" b="1" spc="-35" dirty="0">
                <a:solidFill>
                  <a:srgbClr val="426293"/>
                </a:solidFill>
                <a:latin typeface="Roboto Cn"/>
                <a:cs typeface="Roboto Cn"/>
              </a:rPr>
              <a:t>C</a:t>
            </a:r>
            <a:r>
              <a:rPr sz="2000" b="1" spc="-25" dirty="0">
                <a:solidFill>
                  <a:srgbClr val="426293"/>
                </a:solidFill>
                <a:latin typeface="Roboto Cn"/>
                <a:cs typeface="Roboto Cn"/>
              </a:rPr>
              <a:t>orruption</a:t>
            </a:r>
            <a:r>
              <a:rPr sz="2000" b="1" spc="-20" dirty="0">
                <a:solidFill>
                  <a:srgbClr val="426293"/>
                </a:solidFill>
                <a:latin typeface="Roboto Cn"/>
                <a:cs typeface="Roboto Cn"/>
              </a:rPr>
              <a:t> </a:t>
            </a:r>
            <a:r>
              <a:rPr sz="2000" b="1" spc="-5" dirty="0">
                <a:solidFill>
                  <a:srgbClr val="426293"/>
                </a:solidFill>
                <a:latin typeface="Roboto Cn"/>
                <a:cs typeface="Roboto Cn"/>
              </a:rPr>
              <a:t>and</a:t>
            </a:r>
            <a:r>
              <a:rPr sz="2000" b="1" dirty="0">
                <a:solidFill>
                  <a:srgbClr val="426293"/>
                </a:solidFill>
                <a:latin typeface="Roboto Cn"/>
                <a:cs typeface="Roboto Cn"/>
              </a:rPr>
              <a:t> </a:t>
            </a:r>
            <a:r>
              <a:rPr sz="2000" b="1" spc="-40" dirty="0">
                <a:solidFill>
                  <a:srgbClr val="426293"/>
                </a:solidFill>
                <a:latin typeface="Roboto Cn"/>
                <a:cs typeface="Roboto Cn"/>
              </a:rPr>
              <a:t>bribery</a:t>
            </a:r>
            <a:endParaRPr lang="en-US" sz="2000" b="1" spc="-40" dirty="0">
              <a:solidFill>
                <a:srgbClr val="426293"/>
              </a:solidFill>
              <a:latin typeface="Roboto Cn"/>
              <a:cs typeface="Roboto Cn"/>
            </a:endParaRPr>
          </a:p>
          <a:p>
            <a:pPr marL="12065" marR="6985" algn="just">
              <a:lnSpc>
                <a:spcPct val="80000"/>
              </a:lnSpc>
              <a:buClr>
                <a:srgbClr val="C6D3E6"/>
              </a:buClr>
              <a:buSzPct val="120000"/>
              <a:tabLst>
                <a:tab pos="869315" algn="l"/>
              </a:tabLst>
            </a:pPr>
            <a:endParaRPr lang="en-US" sz="2000" b="1" spc="-40" dirty="0">
              <a:solidFill>
                <a:srgbClr val="426293"/>
              </a:solidFill>
              <a:latin typeface="Roboto Cn"/>
              <a:cs typeface="Roboto Cn"/>
            </a:endParaRPr>
          </a:p>
          <a:p>
            <a:pPr marL="12065" marR="6985" algn="just">
              <a:lnSpc>
                <a:spcPct val="80000"/>
              </a:lnSpc>
              <a:buClr>
                <a:srgbClr val="C6D3E6"/>
              </a:buClr>
              <a:buSzPct val="120000"/>
              <a:tabLst>
                <a:tab pos="869315" algn="l"/>
              </a:tabLst>
            </a:pPr>
            <a:r>
              <a:rPr sz="2000" b="1" spc="-15" dirty="0">
                <a:solidFill>
                  <a:srgbClr val="426293"/>
                </a:solidFill>
                <a:latin typeface="Roboto Cn"/>
                <a:cs typeface="Roboto Cn"/>
              </a:rPr>
              <a:t>Money</a:t>
            </a:r>
            <a:r>
              <a:rPr sz="2000" b="1" spc="-10" dirty="0">
                <a:solidFill>
                  <a:srgbClr val="426293"/>
                </a:solidFill>
                <a:latin typeface="Roboto Cn"/>
                <a:cs typeface="Roboto Cn"/>
              </a:rPr>
              <a:t> </a:t>
            </a:r>
            <a:r>
              <a:rPr sz="2000" b="1" spc="-30" dirty="0">
                <a:solidFill>
                  <a:srgbClr val="426293"/>
                </a:solidFill>
                <a:latin typeface="Roboto Cn"/>
                <a:cs typeface="Roboto Cn"/>
              </a:rPr>
              <a:t>laundering</a:t>
            </a:r>
            <a:endParaRPr lang="en-US" sz="2000" b="1" spc="-30" dirty="0">
              <a:solidFill>
                <a:srgbClr val="426293"/>
              </a:solidFill>
              <a:latin typeface="Roboto Cn"/>
              <a:cs typeface="Roboto Cn"/>
            </a:endParaRPr>
          </a:p>
          <a:p>
            <a:pPr marL="12065" marR="6985" algn="just">
              <a:lnSpc>
                <a:spcPct val="80000"/>
              </a:lnSpc>
              <a:buClr>
                <a:srgbClr val="C6D3E6"/>
              </a:buClr>
              <a:buSzPct val="120000"/>
              <a:tabLst>
                <a:tab pos="869315" algn="l"/>
              </a:tabLst>
            </a:pPr>
            <a:endParaRPr lang="en-US" sz="2000" b="1" spc="-30" dirty="0">
              <a:solidFill>
                <a:srgbClr val="426293"/>
              </a:solidFill>
              <a:latin typeface="Roboto Cn"/>
              <a:cs typeface="Roboto Cn"/>
            </a:endParaRPr>
          </a:p>
          <a:p>
            <a:pPr marL="12065" marR="6985" algn="just">
              <a:lnSpc>
                <a:spcPct val="80000"/>
              </a:lnSpc>
              <a:buClr>
                <a:srgbClr val="C6D3E6"/>
              </a:buClr>
              <a:buSzPct val="120000"/>
              <a:tabLst>
                <a:tab pos="869315" algn="l"/>
              </a:tabLst>
            </a:pPr>
            <a:r>
              <a:rPr lang="en-US" sz="2000" b="1" spc="-20" dirty="0">
                <a:solidFill>
                  <a:srgbClr val="426293"/>
                </a:solidFill>
                <a:latin typeface="Roboto Cn"/>
                <a:cs typeface="Roboto Cn"/>
              </a:rPr>
              <a:t>T</a:t>
            </a:r>
            <a:r>
              <a:rPr sz="2000" b="1" spc="-20" dirty="0">
                <a:solidFill>
                  <a:srgbClr val="426293"/>
                </a:solidFill>
                <a:latin typeface="Roboto Cn"/>
                <a:cs typeface="Roboto Cn"/>
              </a:rPr>
              <a:t>errorist </a:t>
            </a:r>
            <a:r>
              <a:rPr sz="2000" b="1" spc="-15" dirty="0">
                <a:solidFill>
                  <a:srgbClr val="426293"/>
                </a:solidFill>
                <a:latin typeface="Roboto Cn"/>
                <a:cs typeface="Roboto Cn"/>
              </a:rPr>
              <a:t> </a:t>
            </a:r>
            <a:r>
              <a:rPr sz="2000" b="1" spc="-20" dirty="0">
                <a:solidFill>
                  <a:srgbClr val="426293"/>
                </a:solidFill>
                <a:latin typeface="Roboto Cn"/>
                <a:cs typeface="Roboto Cn"/>
              </a:rPr>
              <a:t>financing </a:t>
            </a:r>
            <a:r>
              <a:rPr lang="en-US" sz="2000" b="1" spc="-20" dirty="0">
                <a:solidFill>
                  <a:srgbClr val="426293"/>
                </a:solidFill>
                <a:latin typeface="Roboto Cn"/>
                <a:cs typeface="Roboto Cn"/>
              </a:rPr>
              <a:t>by </a:t>
            </a:r>
            <a:r>
              <a:rPr sz="2000" b="1" spc="-5" dirty="0">
                <a:solidFill>
                  <a:srgbClr val="426293"/>
                </a:solidFill>
                <a:latin typeface="Roboto Cn"/>
                <a:cs typeface="Roboto Cn"/>
              </a:rPr>
              <a:t>proceeds </a:t>
            </a:r>
            <a:r>
              <a:rPr sz="2000" b="1" dirty="0">
                <a:solidFill>
                  <a:srgbClr val="426293"/>
                </a:solidFill>
                <a:latin typeface="Roboto Cn"/>
                <a:cs typeface="Roboto Cn"/>
              </a:rPr>
              <a:t>of </a:t>
            </a:r>
            <a:r>
              <a:rPr sz="2000" b="1" spc="-25" dirty="0">
                <a:solidFill>
                  <a:srgbClr val="426293"/>
                </a:solidFill>
                <a:latin typeface="Roboto Cn"/>
                <a:cs typeface="Roboto Cn"/>
              </a:rPr>
              <a:t>crime</a:t>
            </a:r>
            <a:endParaRPr lang="en-US" sz="2000" b="1" spc="-25" dirty="0">
              <a:solidFill>
                <a:srgbClr val="426293"/>
              </a:solidFill>
              <a:latin typeface="Roboto Cn"/>
              <a:cs typeface="Roboto Cn"/>
            </a:endParaRPr>
          </a:p>
          <a:p>
            <a:pPr marL="12065" marR="6985" algn="just">
              <a:lnSpc>
                <a:spcPct val="80000"/>
              </a:lnSpc>
              <a:buClr>
                <a:srgbClr val="C6D3E6"/>
              </a:buClr>
              <a:buSzPct val="120000"/>
              <a:tabLst>
                <a:tab pos="869315" algn="l"/>
              </a:tabLst>
            </a:pPr>
            <a:endParaRPr lang="en-US" sz="2000" b="1" spc="-25" dirty="0">
              <a:solidFill>
                <a:srgbClr val="426293"/>
              </a:solidFill>
              <a:latin typeface="Roboto Cn"/>
              <a:cs typeface="Roboto Cn"/>
            </a:endParaRPr>
          </a:p>
          <a:p>
            <a:pPr marL="12065" marR="6985" algn="just">
              <a:lnSpc>
                <a:spcPct val="80000"/>
              </a:lnSpc>
              <a:buClr>
                <a:srgbClr val="C6D3E6"/>
              </a:buClr>
              <a:buSzPct val="120000"/>
              <a:tabLst>
                <a:tab pos="869315" algn="l"/>
              </a:tabLst>
            </a:pPr>
            <a:r>
              <a:rPr sz="2000" b="1" spc="-25" dirty="0">
                <a:solidFill>
                  <a:srgbClr val="426293"/>
                </a:solidFill>
                <a:latin typeface="Roboto Cn"/>
                <a:cs typeface="Roboto Cn"/>
              </a:rPr>
              <a:t>Securities </a:t>
            </a:r>
            <a:r>
              <a:rPr sz="2000" b="1" spc="-15" dirty="0">
                <a:solidFill>
                  <a:srgbClr val="426293"/>
                </a:solidFill>
                <a:latin typeface="Roboto Cn"/>
                <a:cs typeface="Roboto Cn"/>
              </a:rPr>
              <a:t>markets </a:t>
            </a:r>
            <a:r>
              <a:rPr sz="2000" b="1" spc="-5" dirty="0">
                <a:solidFill>
                  <a:srgbClr val="426293"/>
                </a:solidFill>
                <a:latin typeface="Roboto Cn"/>
                <a:cs typeface="Roboto Cn"/>
              </a:rPr>
              <a:t>and </a:t>
            </a:r>
            <a:r>
              <a:rPr lang="en-US" sz="2000" b="1" spc="-5" dirty="0">
                <a:solidFill>
                  <a:srgbClr val="426293"/>
                </a:solidFill>
                <a:latin typeface="Roboto Cn"/>
                <a:cs typeface="Roboto Cn"/>
              </a:rPr>
              <a:t>insider </a:t>
            </a:r>
            <a:r>
              <a:rPr sz="2000" b="1" spc="-35" dirty="0">
                <a:solidFill>
                  <a:srgbClr val="426293"/>
                </a:solidFill>
                <a:latin typeface="Roboto Cn"/>
                <a:cs typeface="Roboto Cn"/>
              </a:rPr>
              <a:t>trading</a:t>
            </a:r>
            <a:r>
              <a:rPr lang="en-US" sz="2000" b="1" spc="-5" dirty="0">
                <a:solidFill>
                  <a:srgbClr val="426293"/>
                </a:solidFill>
                <a:latin typeface="Roboto Cn"/>
                <a:cs typeface="Roboto Cn"/>
              </a:rPr>
              <a:t> etc..</a:t>
            </a:r>
            <a:endParaRPr sz="2000" dirty="0">
              <a:latin typeface="Roboto Cn"/>
              <a:cs typeface="Roboto Cn"/>
            </a:endParaRPr>
          </a:p>
        </p:txBody>
      </p:sp>
      <p:pic>
        <p:nvPicPr>
          <p:cNvPr id="5" name="object 5"/>
          <p:cNvPicPr/>
          <p:nvPr/>
        </p:nvPicPr>
        <p:blipFill>
          <a:blip r:embed="rId2" cstate="print"/>
          <a:stretch>
            <a:fillRect/>
          </a:stretch>
        </p:blipFill>
        <p:spPr>
          <a:xfrm>
            <a:off x="8266176" y="1609344"/>
            <a:ext cx="1207007" cy="1219199"/>
          </a:xfrm>
          <a:prstGeom prst="rect">
            <a:avLst/>
          </a:prstGeom>
        </p:spPr>
      </p:pic>
      <p:pic>
        <p:nvPicPr>
          <p:cNvPr id="6" name="object 6"/>
          <p:cNvPicPr/>
          <p:nvPr/>
        </p:nvPicPr>
        <p:blipFill>
          <a:blip r:embed="rId3" cstate="print"/>
          <a:stretch>
            <a:fillRect/>
          </a:stretch>
        </p:blipFill>
        <p:spPr>
          <a:xfrm>
            <a:off x="733044" y="1883663"/>
            <a:ext cx="382524" cy="416052"/>
          </a:xfrm>
          <a:prstGeom prst="rect">
            <a:avLst/>
          </a:prstGeom>
        </p:spPr>
      </p:pic>
    </p:spTree>
    <p:extLst>
      <p:ext uri="{BB962C8B-B14F-4D97-AF65-F5344CB8AC3E}">
        <p14:creationId xmlns:p14="http://schemas.microsoft.com/office/powerpoint/2010/main" val="1377810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72795"/>
          </a:xfrm>
          <a:prstGeom prst="rect">
            <a:avLst/>
          </a:prstGeom>
        </p:spPr>
        <p:txBody>
          <a:bodyPr vert="horz" wrap="square" lIns="0" tIns="229235" rIns="0" bIns="0" rtlCol="0">
            <a:spAutoFit/>
          </a:bodyPr>
          <a:lstStyle/>
          <a:p>
            <a:pPr marR="512445" algn="ctr">
              <a:lnSpc>
                <a:spcPct val="100000"/>
              </a:lnSpc>
              <a:spcBef>
                <a:spcPts val="1805"/>
              </a:spcBef>
            </a:pPr>
            <a:r>
              <a:rPr spc="15" dirty="0"/>
              <a:t>NOCLAR</a:t>
            </a:r>
            <a:r>
              <a:rPr spc="20" dirty="0"/>
              <a:t> </a:t>
            </a:r>
            <a:r>
              <a:rPr spc="-105" dirty="0"/>
              <a:t>–</a:t>
            </a:r>
            <a:r>
              <a:rPr spc="10" dirty="0"/>
              <a:t> </a:t>
            </a:r>
            <a:r>
              <a:rPr spc="15" dirty="0"/>
              <a:t>other</a:t>
            </a:r>
            <a:r>
              <a:rPr spc="25" dirty="0"/>
              <a:t> </a:t>
            </a:r>
            <a:r>
              <a:rPr spc="15" dirty="0"/>
              <a:t>salient</a:t>
            </a:r>
            <a:r>
              <a:rPr spc="-10" dirty="0"/>
              <a:t> </a:t>
            </a:r>
            <a:r>
              <a:rPr spc="5" dirty="0"/>
              <a:t>points</a:t>
            </a:r>
          </a:p>
        </p:txBody>
      </p:sp>
      <p:sp>
        <p:nvSpPr>
          <p:cNvPr id="4" name="object 4"/>
          <p:cNvSpPr txBox="1"/>
          <p:nvPr/>
        </p:nvSpPr>
        <p:spPr>
          <a:xfrm>
            <a:off x="758027" y="2863520"/>
            <a:ext cx="8111651" cy="2705869"/>
          </a:xfrm>
          <a:prstGeom prst="rect">
            <a:avLst/>
          </a:prstGeom>
        </p:spPr>
        <p:txBody>
          <a:bodyPr vert="horz" wrap="square" lIns="0" tIns="88900" rIns="0" bIns="0" rtlCol="0">
            <a:spAutoFit/>
          </a:bodyPr>
          <a:lstStyle/>
          <a:p>
            <a:pPr marL="12700" marR="543560" algn="just">
              <a:lnSpc>
                <a:spcPct val="100000"/>
              </a:lnSpc>
              <a:spcBef>
                <a:spcPts val="595"/>
              </a:spcBef>
            </a:pPr>
            <a:r>
              <a:rPr sz="2000" b="1" spc="5" dirty="0">
                <a:solidFill>
                  <a:srgbClr val="426293"/>
                </a:solidFill>
                <a:latin typeface="Roboto Cn"/>
                <a:cs typeface="Roboto Cn"/>
              </a:rPr>
              <a:t>PA</a:t>
            </a:r>
            <a:r>
              <a:rPr sz="2000" b="1" spc="-30" dirty="0">
                <a:solidFill>
                  <a:srgbClr val="426293"/>
                </a:solidFill>
                <a:latin typeface="Roboto Cn"/>
                <a:cs typeface="Roboto Cn"/>
              </a:rPr>
              <a:t> </a:t>
            </a:r>
            <a:r>
              <a:rPr sz="2000" b="1" spc="-15" dirty="0">
                <a:solidFill>
                  <a:srgbClr val="426293"/>
                </a:solidFill>
                <a:latin typeface="Roboto Cn"/>
                <a:cs typeface="Roboto Cn"/>
              </a:rPr>
              <a:t>required</a:t>
            </a:r>
            <a:r>
              <a:rPr sz="2000" b="1" spc="-70" dirty="0">
                <a:solidFill>
                  <a:srgbClr val="426293"/>
                </a:solidFill>
                <a:latin typeface="Roboto Cn"/>
                <a:cs typeface="Roboto Cn"/>
              </a:rPr>
              <a:t> </a:t>
            </a:r>
            <a:r>
              <a:rPr sz="2000" b="1" spc="-5" dirty="0">
                <a:solidFill>
                  <a:srgbClr val="426293"/>
                </a:solidFill>
                <a:latin typeface="Roboto Cn"/>
                <a:cs typeface="Roboto Cn"/>
              </a:rPr>
              <a:t>to</a:t>
            </a:r>
            <a:r>
              <a:rPr sz="2000" b="1" spc="-15" dirty="0">
                <a:solidFill>
                  <a:srgbClr val="426293"/>
                </a:solidFill>
                <a:latin typeface="Roboto Cn"/>
                <a:cs typeface="Roboto Cn"/>
              </a:rPr>
              <a:t> </a:t>
            </a:r>
            <a:r>
              <a:rPr sz="2000" b="1" spc="5" dirty="0">
                <a:solidFill>
                  <a:srgbClr val="426293"/>
                </a:solidFill>
                <a:latin typeface="Roboto Cn"/>
                <a:cs typeface="Roboto Cn"/>
              </a:rPr>
              <a:t>address</a:t>
            </a:r>
            <a:r>
              <a:rPr sz="2000" b="1" spc="-70" dirty="0">
                <a:solidFill>
                  <a:srgbClr val="426293"/>
                </a:solidFill>
                <a:latin typeface="Roboto Cn"/>
                <a:cs typeface="Roboto Cn"/>
              </a:rPr>
              <a:t> </a:t>
            </a:r>
            <a:r>
              <a:rPr sz="2000" b="1" spc="-15" dirty="0">
                <a:solidFill>
                  <a:srgbClr val="426293"/>
                </a:solidFill>
                <a:latin typeface="Roboto Cn"/>
                <a:cs typeface="Roboto Cn"/>
              </a:rPr>
              <a:t>NOCLAR</a:t>
            </a:r>
            <a:r>
              <a:rPr sz="2000" b="1" spc="-55" dirty="0">
                <a:solidFill>
                  <a:srgbClr val="426293"/>
                </a:solidFill>
                <a:latin typeface="Roboto Cn"/>
                <a:cs typeface="Roboto Cn"/>
              </a:rPr>
              <a:t> </a:t>
            </a:r>
            <a:r>
              <a:rPr sz="2000" b="1" spc="-20" dirty="0">
                <a:solidFill>
                  <a:srgbClr val="426293"/>
                </a:solidFill>
                <a:latin typeface="Roboto Cn"/>
                <a:cs typeface="Roboto Cn"/>
              </a:rPr>
              <a:t>only</a:t>
            </a:r>
            <a:r>
              <a:rPr sz="2000" b="1" spc="-65" dirty="0">
                <a:solidFill>
                  <a:srgbClr val="426293"/>
                </a:solidFill>
                <a:latin typeface="Roboto Cn"/>
                <a:cs typeface="Roboto Cn"/>
              </a:rPr>
              <a:t> </a:t>
            </a:r>
            <a:r>
              <a:rPr sz="2000" b="1" spc="-25" dirty="0">
                <a:solidFill>
                  <a:srgbClr val="426293"/>
                </a:solidFill>
                <a:latin typeface="Roboto Cn"/>
                <a:cs typeface="Roboto Cn"/>
              </a:rPr>
              <a:t>when,</a:t>
            </a:r>
            <a:r>
              <a:rPr sz="2000" b="1" spc="-45" dirty="0">
                <a:solidFill>
                  <a:srgbClr val="426293"/>
                </a:solidFill>
                <a:latin typeface="Roboto Cn"/>
                <a:cs typeface="Roboto Cn"/>
              </a:rPr>
              <a:t> </a:t>
            </a:r>
            <a:r>
              <a:rPr sz="2000" b="1" spc="5" dirty="0">
                <a:solidFill>
                  <a:srgbClr val="426293"/>
                </a:solidFill>
                <a:latin typeface="Roboto Cn"/>
                <a:cs typeface="Roboto Cn"/>
              </a:rPr>
              <a:t>and</a:t>
            </a:r>
            <a:r>
              <a:rPr sz="2000" b="1" spc="-45" dirty="0">
                <a:solidFill>
                  <a:srgbClr val="426293"/>
                </a:solidFill>
                <a:latin typeface="Roboto Cn"/>
                <a:cs typeface="Roboto Cn"/>
              </a:rPr>
              <a:t> </a:t>
            </a:r>
            <a:r>
              <a:rPr sz="2000" b="1" spc="-35" dirty="0">
                <a:solidFill>
                  <a:srgbClr val="426293"/>
                </a:solidFill>
                <a:latin typeface="Roboto Cn"/>
                <a:cs typeface="Roboto Cn"/>
              </a:rPr>
              <a:t>if,</a:t>
            </a:r>
            <a:r>
              <a:rPr sz="2000" b="1" spc="-30" dirty="0">
                <a:solidFill>
                  <a:srgbClr val="426293"/>
                </a:solidFill>
                <a:latin typeface="Roboto Cn"/>
                <a:cs typeface="Roboto Cn"/>
              </a:rPr>
              <a:t> </a:t>
            </a:r>
            <a:r>
              <a:rPr sz="2000" b="1" spc="-5" dirty="0">
                <a:solidFill>
                  <a:srgbClr val="426293"/>
                </a:solidFill>
                <a:latin typeface="Roboto Cn"/>
                <a:cs typeface="Roboto Cn"/>
              </a:rPr>
              <a:t>he</a:t>
            </a:r>
            <a:r>
              <a:rPr sz="2000" b="1" spc="-30" dirty="0">
                <a:solidFill>
                  <a:srgbClr val="426293"/>
                </a:solidFill>
                <a:latin typeface="Roboto Cn"/>
                <a:cs typeface="Roboto Cn"/>
              </a:rPr>
              <a:t> </a:t>
            </a:r>
            <a:r>
              <a:rPr sz="2000" b="1" spc="-15" dirty="0">
                <a:solidFill>
                  <a:srgbClr val="426293"/>
                </a:solidFill>
                <a:latin typeface="Roboto Cn"/>
                <a:cs typeface="Roboto Cn"/>
              </a:rPr>
              <a:t>encounters</a:t>
            </a:r>
            <a:r>
              <a:rPr sz="2000" b="1" spc="-45" dirty="0">
                <a:solidFill>
                  <a:srgbClr val="426293"/>
                </a:solidFill>
                <a:latin typeface="Roboto Cn"/>
                <a:cs typeface="Roboto Cn"/>
              </a:rPr>
              <a:t> </a:t>
            </a:r>
            <a:r>
              <a:rPr sz="2000" b="1" spc="-10" dirty="0">
                <a:solidFill>
                  <a:srgbClr val="426293"/>
                </a:solidFill>
                <a:latin typeface="Roboto Cn"/>
                <a:cs typeface="Roboto Cn"/>
              </a:rPr>
              <a:t>the</a:t>
            </a:r>
            <a:r>
              <a:rPr sz="2000" b="1" spc="-50" dirty="0">
                <a:solidFill>
                  <a:srgbClr val="426293"/>
                </a:solidFill>
                <a:latin typeface="Roboto Cn"/>
                <a:cs typeface="Roboto Cn"/>
              </a:rPr>
              <a:t> </a:t>
            </a:r>
            <a:r>
              <a:rPr sz="2000" b="1" spc="10" dirty="0">
                <a:solidFill>
                  <a:srgbClr val="426293"/>
                </a:solidFill>
                <a:latin typeface="Roboto Cn"/>
                <a:cs typeface="Roboto Cn"/>
              </a:rPr>
              <a:t>same</a:t>
            </a:r>
            <a:r>
              <a:rPr sz="2000" b="1" spc="-30" dirty="0">
                <a:solidFill>
                  <a:srgbClr val="426293"/>
                </a:solidFill>
                <a:latin typeface="Roboto Cn"/>
                <a:cs typeface="Roboto Cn"/>
              </a:rPr>
              <a:t> </a:t>
            </a:r>
            <a:r>
              <a:rPr sz="2000" b="1" spc="-20" dirty="0">
                <a:solidFill>
                  <a:srgbClr val="426293"/>
                </a:solidFill>
                <a:latin typeface="Roboto Cn"/>
                <a:cs typeface="Roboto Cn"/>
              </a:rPr>
              <a:t>in</a:t>
            </a:r>
            <a:r>
              <a:rPr sz="2000" b="1" spc="-45" dirty="0">
                <a:solidFill>
                  <a:srgbClr val="426293"/>
                </a:solidFill>
                <a:latin typeface="Roboto Cn"/>
                <a:cs typeface="Roboto Cn"/>
              </a:rPr>
              <a:t> </a:t>
            </a:r>
            <a:r>
              <a:rPr sz="2000" b="1" spc="-10" dirty="0">
                <a:solidFill>
                  <a:srgbClr val="426293"/>
                </a:solidFill>
                <a:latin typeface="Roboto Cn"/>
                <a:cs typeface="Roboto Cn"/>
              </a:rPr>
              <a:t>the </a:t>
            </a:r>
            <a:r>
              <a:rPr sz="2000" b="1" spc="-380" dirty="0">
                <a:solidFill>
                  <a:srgbClr val="426293"/>
                </a:solidFill>
                <a:latin typeface="Roboto Cn"/>
                <a:cs typeface="Roboto Cn"/>
              </a:rPr>
              <a:t> </a:t>
            </a:r>
            <a:r>
              <a:rPr sz="2000" b="1" dirty="0">
                <a:solidFill>
                  <a:srgbClr val="426293"/>
                </a:solidFill>
                <a:latin typeface="Roboto Cn"/>
                <a:cs typeface="Roboto Cn"/>
              </a:rPr>
              <a:t>course</a:t>
            </a:r>
            <a:r>
              <a:rPr sz="2000" b="1" spc="-60" dirty="0">
                <a:solidFill>
                  <a:srgbClr val="426293"/>
                </a:solidFill>
                <a:latin typeface="Roboto Cn"/>
                <a:cs typeface="Roboto Cn"/>
              </a:rPr>
              <a:t> </a:t>
            </a:r>
            <a:r>
              <a:rPr sz="2000" b="1" spc="10" dirty="0">
                <a:solidFill>
                  <a:srgbClr val="426293"/>
                </a:solidFill>
                <a:latin typeface="Roboto Cn"/>
                <a:cs typeface="Roboto Cn"/>
              </a:rPr>
              <a:t>of</a:t>
            </a:r>
            <a:r>
              <a:rPr sz="2000" b="1" spc="-15" dirty="0">
                <a:solidFill>
                  <a:srgbClr val="426293"/>
                </a:solidFill>
                <a:latin typeface="Roboto Cn"/>
                <a:cs typeface="Roboto Cn"/>
              </a:rPr>
              <a:t> </a:t>
            </a:r>
            <a:r>
              <a:rPr sz="2000" b="1" spc="-25" dirty="0">
                <a:solidFill>
                  <a:srgbClr val="426293"/>
                </a:solidFill>
                <a:latin typeface="Roboto Cn"/>
                <a:cs typeface="Roboto Cn"/>
              </a:rPr>
              <a:t>providing</a:t>
            </a:r>
            <a:r>
              <a:rPr sz="2000" b="1" spc="-65" dirty="0">
                <a:solidFill>
                  <a:srgbClr val="426293"/>
                </a:solidFill>
                <a:latin typeface="Roboto Cn"/>
                <a:cs typeface="Roboto Cn"/>
              </a:rPr>
              <a:t> </a:t>
            </a:r>
            <a:r>
              <a:rPr sz="2000" b="1" spc="20" dirty="0">
                <a:solidFill>
                  <a:srgbClr val="426293"/>
                </a:solidFill>
                <a:latin typeface="Roboto Cn"/>
                <a:cs typeface="Roboto Cn"/>
              </a:rPr>
              <a:t>a</a:t>
            </a:r>
            <a:r>
              <a:rPr sz="2000" b="1" spc="-5" dirty="0">
                <a:solidFill>
                  <a:srgbClr val="426293"/>
                </a:solidFill>
                <a:latin typeface="Roboto Cn"/>
                <a:cs typeface="Roboto Cn"/>
              </a:rPr>
              <a:t> </a:t>
            </a:r>
            <a:r>
              <a:rPr sz="2000" b="1" spc="-10" dirty="0">
                <a:solidFill>
                  <a:srgbClr val="426293"/>
                </a:solidFill>
                <a:latin typeface="Roboto Cn"/>
                <a:cs typeface="Roboto Cn"/>
              </a:rPr>
              <a:t>professional</a:t>
            </a:r>
            <a:r>
              <a:rPr sz="2000" b="1" spc="-55" dirty="0">
                <a:solidFill>
                  <a:srgbClr val="426293"/>
                </a:solidFill>
                <a:latin typeface="Roboto Cn"/>
                <a:cs typeface="Roboto Cn"/>
              </a:rPr>
              <a:t> </a:t>
            </a:r>
            <a:r>
              <a:rPr sz="2000" b="1" spc="-10" dirty="0">
                <a:solidFill>
                  <a:srgbClr val="426293"/>
                </a:solidFill>
                <a:latin typeface="Roboto Cn"/>
                <a:cs typeface="Roboto Cn"/>
              </a:rPr>
              <a:t>service</a:t>
            </a:r>
            <a:endParaRPr lang="en-US" sz="2000" b="1" spc="-10" dirty="0">
              <a:solidFill>
                <a:srgbClr val="426293"/>
              </a:solidFill>
              <a:latin typeface="Roboto Cn"/>
              <a:cs typeface="Roboto Cn"/>
            </a:endParaRPr>
          </a:p>
          <a:p>
            <a:pPr marL="12700" marR="543560" algn="just">
              <a:lnSpc>
                <a:spcPct val="100000"/>
              </a:lnSpc>
              <a:spcBef>
                <a:spcPts val="595"/>
              </a:spcBef>
            </a:pPr>
            <a:endParaRPr lang="en-US" sz="2000" b="1" spc="-10" dirty="0">
              <a:solidFill>
                <a:srgbClr val="426293"/>
              </a:solidFill>
              <a:latin typeface="Roboto Cn"/>
              <a:cs typeface="Roboto Cn"/>
            </a:endParaRPr>
          </a:p>
          <a:p>
            <a:pPr marL="12700" marR="543560" algn="just">
              <a:spcBef>
                <a:spcPts val="595"/>
              </a:spcBef>
            </a:pPr>
            <a:r>
              <a:rPr lang="en-US" sz="2000" b="1" spc="-10" dirty="0">
                <a:solidFill>
                  <a:srgbClr val="426293"/>
                </a:solidFill>
                <a:latin typeface="Roboto Cn"/>
                <a:cs typeface="Roboto Cn"/>
              </a:rPr>
              <a:t>Appropriate </a:t>
            </a:r>
            <a:r>
              <a:rPr lang="en-US" sz="2000" b="1" spc="-30" dirty="0">
                <a:solidFill>
                  <a:srgbClr val="426293"/>
                </a:solidFill>
                <a:latin typeface="Roboto Cn"/>
                <a:cs typeface="Roboto Cn"/>
              </a:rPr>
              <a:t>authority </a:t>
            </a:r>
            <a:r>
              <a:rPr lang="en-US" sz="2000" b="1" dirty="0">
                <a:solidFill>
                  <a:srgbClr val="426293"/>
                </a:solidFill>
                <a:latin typeface="Roboto Cn"/>
                <a:cs typeface="Roboto Cn"/>
              </a:rPr>
              <a:t>for </a:t>
            </a:r>
            <a:r>
              <a:rPr lang="en-US" sz="2000" b="1" spc="-10" dirty="0">
                <a:solidFill>
                  <a:srgbClr val="426293"/>
                </a:solidFill>
                <a:latin typeface="Roboto Cn"/>
                <a:cs typeface="Roboto Cn"/>
              </a:rPr>
              <a:t>the </a:t>
            </a:r>
            <a:r>
              <a:rPr lang="en-US" sz="2000" b="1" spc="-5" dirty="0">
                <a:solidFill>
                  <a:srgbClr val="426293"/>
                </a:solidFill>
                <a:latin typeface="Roboto Cn"/>
                <a:cs typeface="Roboto Cn"/>
              </a:rPr>
              <a:t>purpose </a:t>
            </a:r>
            <a:r>
              <a:rPr lang="en-US" sz="2000" b="1" spc="10" dirty="0">
                <a:solidFill>
                  <a:srgbClr val="426293"/>
                </a:solidFill>
                <a:latin typeface="Roboto Cn"/>
                <a:cs typeface="Roboto Cn"/>
              </a:rPr>
              <a:t>of </a:t>
            </a:r>
            <a:r>
              <a:rPr lang="en-US" sz="2000" b="1" spc="-10" dirty="0">
                <a:solidFill>
                  <a:srgbClr val="426293"/>
                </a:solidFill>
                <a:latin typeface="Roboto Cn"/>
                <a:cs typeface="Roboto Cn"/>
              </a:rPr>
              <a:t>disclosure </a:t>
            </a:r>
            <a:r>
              <a:rPr lang="en-US" sz="2000" b="1" spc="-15" dirty="0">
                <a:solidFill>
                  <a:srgbClr val="426293"/>
                </a:solidFill>
                <a:latin typeface="Roboto Cn"/>
                <a:cs typeface="Roboto Cn"/>
              </a:rPr>
              <a:t>will </a:t>
            </a:r>
            <a:r>
              <a:rPr lang="en-US" sz="2000" b="1" spc="-10" dirty="0">
                <a:solidFill>
                  <a:srgbClr val="426293"/>
                </a:solidFill>
                <a:latin typeface="Roboto Cn"/>
                <a:cs typeface="Roboto Cn"/>
              </a:rPr>
              <a:t>depend </a:t>
            </a:r>
            <a:r>
              <a:rPr lang="en-US" sz="2000" b="1" spc="-5" dirty="0">
                <a:solidFill>
                  <a:srgbClr val="426293"/>
                </a:solidFill>
                <a:latin typeface="Roboto Cn"/>
                <a:cs typeface="Roboto Cn"/>
              </a:rPr>
              <a:t>on </a:t>
            </a:r>
            <a:r>
              <a:rPr lang="en-US" sz="2000" b="1" spc="-10" dirty="0">
                <a:solidFill>
                  <a:srgbClr val="426293"/>
                </a:solidFill>
                <a:latin typeface="Roboto Cn"/>
                <a:cs typeface="Roboto Cn"/>
              </a:rPr>
              <a:t>the </a:t>
            </a:r>
            <a:r>
              <a:rPr lang="en-US" sz="2000" b="1" spc="-15" dirty="0">
                <a:solidFill>
                  <a:srgbClr val="426293"/>
                </a:solidFill>
                <a:latin typeface="Roboto Cn"/>
                <a:cs typeface="Roboto Cn"/>
              </a:rPr>
              <a:t>nature </a:t>
            </a:r>
            <a:r>
              <a:rPr lang="en-US" sz="2000" b="1" spc="10" dirty="0">
                <a:solidFill>
                  <a:srgbClr val="426293"/>
                </a:solidFill>
                <a:latin typeface="Roboto Cn"/>
                <a:cs typeface="Roboto Cn"/>
              </a:rPr>
              <a:t>of </a:t>
            </a:r>
            <a:r>
              <a:rPr lang="en-US" sz="2000" b="1" spc="-10" dirty="0">
                <a:solidFill>
                  <a:srgbClr val="426293"/>
                </a:solidFill>
                <a:latin typeface="Roboto Cn"/>
                <a:cs typeface="Roboto Cn"/>
              </a:rPr>
              <a:t>the </a:t>
            </a:r>
            <a:r>
              <a:rPr lang="en-US" sz="2000" b="1" spc="-5" dirty="0">
                <a:solidFill>
                  <a:srgbClr val="426293"/>
                </a:solidFill>
                <a:latin typeface="Roboto Cn"/>
                <a:cs typeface="Roboto Cn"/>
              </a:rPr>
              <a:t> </a:t>
            </a:r>
            <a:r>
              <a:rPr lang="en-US" sz="2000" b="1" spc="-10" dirty="0">
                <a:solidFill>
                  <a:srgbClr val="426293"/>
                </a:solidFill>
                <a:latin typeface="Roboto Cn"/>
                <a:cs typeface="Roboto Cn"/>
              </a:rPr>
              <a:t>matter.</a:t>
            </a:r>
            <a:r>
              <a:rPr lang="en-US" sz="2000" b="1" spc="-45" dirty="0">
                <a:solidFill>
                  <a:srgbClr val="426293"/>
                </a:solidFill>
                <a:latin typeface="Roboto Cn"/>
                <a:cs typeface="Roboto Cn"/>
              </a:rPr>
              <a:t> </a:t>
            </a:r>
            <a:r>
              <a:rPr lang="en-US" sz="2000" b="1" spc="-5" dirty="0">
                <a:solidFill>
                  <a:srgbClr val="426293"/>
                </a:solidFill>
                <a:latin typeface="Roboto Cn"/>
                <a:cs typeface="Roboto Cn"/>
              </a:rPr>
              <a:t>For</a:t>
            </a:r>
            <a:r>
              <a:rPr lang="en-US" sz="2000" b="1" spc="-50" dirty="0">
                <a:solidFill>
                  <a:srgbClr val="426293"/>
                </a:solidFill>
                <a:latin typeface="Roboto Cn"/>
                <a:cs typeface="Roboto Cn"/>
              </a:rPr>
              <a:t> </a:t>
            </a:r>
            <a:r>
              <a:rPr lang="en-US" sz="2000" b="1" spc="-20" dirty="0">
                <a:solidFill>
                  <a:srgbClr val="426293"/>
                </a:solidFill>
                <a:latin typeface="Roboto Cn"/>
                <a:cs typeface="Roboto Cn"/>
              </a:rPr>
              <a:t>example,</a:t>
            </a:r>
            <a:r>
              <a:rPr lang="en-US" sz="2000" b="1" spc="-50" dirty="0">
                <a:solidFill>
                  <a:srgbClr val="426293"/>
                </a:solidFill>
                <a:latin typeface="Roboto Cn"/>
                <a:cs typeface="Roboto Cn"/>
              </a:rPr>
              <a:t> </a:t>
            </a:r>
            <a:r>
              <a:rPr lang="en-US" sz="2000" b="1" spc="-10" dirty="0">
                <a:solidFill>
                  <a:srgbClr val="426293"/>
                </a:solidFill>
                <a:latin typeface="Roboto Cn"/>
                <a:cs typeface="Roboto Cn"/>
              </a:rPr>
              <a:t>the</a:t>
            </a:r>
            <a:r>
              <a:rPr lang="en-US" sz="2000" b="1" spc="-35" dirty="0">
                <a:solidFill>
                  <a:srgbClr val="426293"/>
                </a:solidFill>
                <a:latin typeface="Roboto Cn"/>
                <a:cs typeface="Roboto Cn"/>
              </a:rPr>
              <a:t> </a:t>
            </a:r>
            <a:r>
              <a:rPr lang="en-US" sz="2000" b="1" spc="-10" dirty="0">
                <a:solidFill>
                  <a:srgbClr val="426293"/>
                </a:solidFill>
                <a:latin typeface="Roboto Cn"/>
                <a:cs typeface="Roboto Cn"/>
              </a:rPr>
              <a:t>appropriate</a:t>
            </a:r>
            <a:r>
              <a:rPr lang="en-US" sz="2000" b="1" spc="-50" dirty="0">
                <a:solidFill>
                  <a:srgbClr val="426293"/>
                </a:solidFill>
                <a:latin typeface="Roboto Cn"/>
                <a:cs typeface="Roboto Cn"/>
              </a:rPr>
              <a:t> </a:t>
            </a:r>
            <a:r>
              <a:rPr lang="en-US" sz="2000" b="1" spc="-30" dirty="0">
                <a:solidFill>
                  <a:srgbClr val="426293"/>
                </a:solidFill>
                <a:latin typeface="Roboto Cn"/>
                <a:cs typeface="Roboto Cn"/>
              </a:rPr>
              <a:t>authority</a:t>
            </a:r>
            <a:r>
              <a:rPr lang="en-US" sz="2000" b="1" spc="-50" dirty="0">
                <a:solidFill>
                  <a:srgbClr val="426293"/>
                </a:solidFill>
                <a:latin typeface="Roboto Cn"/>
                <a:cs typeface="Roboto Cn"/>
              </a:rPr>
              <a:t> </a:t>
            </a:r>
            <a:r>
              <a:rPr lang="en-US" sz="2000" b="1" spc="-5" dirty="0">
                <a:solidFill>
                  <a:srgbClr val="426293"/>
                </a:solidFill>
                <a:latin typeface="Roboto Cn"/>
                <a:cs typeface="Roboto Cn"/>
              </a:rPr>
              <a:t>would</a:t>
            </a:r>
            <a:r>
              <a:rPr lang="en-US" sz="2000" b="1" spc="-50" dirty="0">
                <a:solidFill>
                  <a:srgbClr val="426293"/>
                </a:solidFill>
                <a:latin typeface="Roboto Cn"/>
                <a:cs typeface="Roboto Cn"/>
              </a:rPr>
              <a:t> </a:t>
            </a:r>
            <a:r>
              <a:rPr lang="en-US" sz="2000" b="1" spc="5" dirty="0">
                <a:solidFill>
                  <a:srgbClr val="426293"/>
                </a:solidFill>
                <a:latin typeface="Roboto Cn"/>
                <a:cs typeface="Roboto Cn"/>
              </a:rPr>
              <a:t>be</a:t>
            </a:r>
            <a:r>
              <a:rPr lang="en-US" sz="2000" b="1" spc="-35" dirty="0">
                <a:solidFill>
                  <a:srgbClr val="426293"/>
                </a:solidFill>
                <a:latin typeface="Roboto Cn"/>
                <a:cs typeface="Roboto Cn"/>
              </a:rPr>
              <a:t> </a:t>
            </a:r>
            <a:r>
              <a:rPr lang="en-US" sz="2000" b="1" spc="-25" dirty="0">
                <a:solidFill>
                  <a:srgbClr val="426293"/>
                </a:solidFill>
                <a:latin typeface="Roboto Cn"/>
                <a:cs typeface="Roboto Cn"/>
              </a:rPr>
              <a:t>SEBI</a:t>
            </a:r>
            <a:r>
              <a:rPr lang="en-US" sz="2000" b="1" spc="-40" dirty="0">
                <a:solidFill>
                  <a:srgbClr val="426293"/>
                </a:solidFill>
                <a:latin typeface="Roboto Cn"/>
                <a:cs typeface="Roboto Cn"/>
              </a:rPr>
              <a:t> </a:t>
            </a:r>
            <a:r>
              <a:rPr lang="en-US" sz="2000" b="1" spc="-20" dirty="0">
                <a:solidFill>
                  <a:srgbClr val="426293"/>
                </a:solidFill>
                <a:latin typeface="Roboto Cn"/>
                <a:cs typeface="Roboto Cn"/>
              </a:rPr>
              <a:t>in</a:t>
            </a:r>
            <a:r>
              <a:rPr lang="en-US" sz="2000" b="1" spc="-25" dirty="0">
                <a:solidFill>
                  <a:srgbClr val="426293"/>
                </a:solidFill>
                <a:latin typeface="Roboto Cn"/>
                <a:cs typeface="Roboto Cn"/>
              </a:rPr>
              <a:t> </a:t>
            </a:r>
            <a:r>
              <a:rPr lang="en-US" sz="2000" b="1" spc="-10" dirty="0">
                <a:solidFill>
                  <a:srgbClr val="426293"/>
                </a:solidFill>
                <a:latin typeface="Roboto Cn"/>
                <a:cs typeface="Roboto Cn"/>
              </a:rPr>
              <a:t>the</a:t>
            </a:r>
            <a:r>
              <a:rPr lang="en-US" sz="2000" b="1" spc="-55" dirty="0">
                <a:solidFill>
                  <a:srgbClr val="426293"/>
                </a:solidFill>
                <a:latin typeface="Roboto Cn"/>
                <a:cs typeface="Roboto Cn"/>
              </a:rPr>
              <a:t> </a:t>
            </a:r>
            <a:r>
              <a:rPr lang="en-US" sz="2000" b="1" spc="10" dirty="0">
                <a:solidFill>
                  <a:srgbClr val="426293"/>
                </a:solidFill>
                <a:latin typeface="Roboto Cn"/>
                <a:cs typeface="Roboto Cn"/>
              </a:rPr>
              <a:t>case</a:t>
            </a:r>
            <a:r>
              <a:rPr lang="en-US" sz="2000" b="1" spc="-55" dirty="0">
                <a:solidFill>
                  <a:srgbClr val="426293"/>
                </a:solidFill>
                <a:latin typeface="Roboto Cn"/>
                <a:cs typeface="Roboto Cn"/>
              </a:rPr>
              <a:t> </a:t>
            </a:r>
            <a:r>
              <a:rPr lang="en-US" sz="2000" b="1" spc="10" dirty="0">
                <a:solidFill>
                  <a:srgbClr val="426293"/>
                </a:solidFill>
                <a:latin typeface="Roboto Cn"/>
                <a:cs typeface="Roboto Cn"/>
              </a:rPr>
              <a:t>of</a:t>
            </a:r>
            <a:r>
              <a:rPr lang="en-US" sz="2000" b="1" dirty="0">
                <a:solidFill>
                  <a:srgbClr val="426293"/>
                </a:solidFill>
                <a:latin typeface="Roboto Cn"/>
                <a:cs typeface="Roboto Cn"/>
              </a:rPr>
              <a:t> </a:t>
            </a:r>
            <a:r>
              <a:rPr lang="en-US" sz="2000" b="1" spc="-20" dirty="0">
                <a:solidFill>
                  <a:srgbClr val="426293"/>
                </a:solidFill>
                <a:latin typeface="Roboto Cn"/>
                <a:cs typeface="Roboto Cn"/>
              </a:rPr>
              <a:t>fraudulent </a:t>
            </a:r>
            <a:r>
              <a:rPr lang="en-US" sz="2000" b="1" spc="-380" dirty="0">
                <a:solidFill>
                  <a:srgbClr val="426293"/>
                </a:solidFill>
                <a:latin typeface="Roboto Cn"/>
                <a:cs typeface="Roboto Cn"/>
              </a:rPr>
              <a:t> </a:t>
            </a:r>
            <a:r>
              <a:rPr lang="en-US" sz="2000" b="1" spc="-15" dirty="0">
                <a:solidFill>
                  <a:srgbClr val="426293"/>
                </a:solidFill>
                <a:latin typeface="Roboto Cn"/>
                <a:cs typeface="Roboto Cn"/>
              </a:rPr>
              <a:t>financial</a:t>
            </a:r>
            <a:r>
              <a:rPr lang="en-US" sz="2000" b="1" spc="-60" dirty="0">
                <a:solidFill>
                  <a:srgbClr val="426293"/>
                </a:solidFill>
                <a:latin typeface="Roboto Cn"/>
                <a:cs typeface="Roboto Cn"/>
              </a:rPr>
              <a:t> </a:t>
            </a:r>
            <a:r>
              <a:rPr lang="en-US" sz="2000" b="1" spc="-20" dirty="0">
                <a:solidFill>
                  <a:srgbClr val="426293"/>
                </a:solidFill>
                <a:latin typeface="Roboto Cn"/>
                <a:cs typeface="Roboto Cn"/>
              </a:rPr>
              <a:t>reporting.</a:t>
            </a:r>
            <a:endParaRPr sz="2000" dirty="0">
              <a:latin typeface="Roboto Cn"/>
              <a:cs typeface="Roboto Cn"/>
            </a:endParaRPr>
          </a:p>
        </p:txBody>
      </p:sp>
      <p:pic>
        <p:nvPicPr>
          <p:cNvPr id="9" name="object 9"/>
          <p:cNvPicPr/>
          <p:nvPr/>
        </p:nvPicPr>
        <p:blipFill>
          <a:blip r:embed="rId2" cstate="print"/>
          <a:stretch>
            <a:fillRect/>
          </a:stretch>
        </p:blipFill>
        <p:spPr>
          <a:xfrm>
            <a:off x="8266176" y="1609344"/>
            <a:ext cx="1207007" cy="1219199"/>
          </a:xfrm>
          <a:prstGeom prst="rect">
            <a:avLst/>
          </a:prstGeom>
        </p:spPr>
      </p:pic>
      <p:pic>
        <p:nvPicPr>
          <p:cNvPr id="10" name="object 10"/>
          <p:cNvPicPr/>
          <p:nvPr/>
        </p:nvPicPr>
        <p:blipFill>
          <a:blip r:embed="rId3" cstate="print"/>
          <a:stretch>
            <a:fillRect/>
          </a:stretch>
        </p:blipFill>
        <p:spPr>
          <a:xfrm>
            <a:off x="733044" y="1883663"/>
            <a:ext cx="382524" cy="41605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847027"/>
          </a:xfrm>
          <a:prstGeom prst="rect">
            <a:avLst/>
          </a:prstGeom>
        </p:spPr>
        <p:txBody>
          <a:bodyPr vert="horz" wrap="square" lIns="0" tIns="229235" rIns="0" bIns="0" rtlCol="0">
            <a:spAutoFit/>
          </a:bodyPr>
          <a:lstStyle/>
          <a:p>
            <a:pPr marL="904875">
              <a:lnSpc>
                <a:spcPct val="100000"/>
              </a:lnSpc>
              <a:spcBef>
                <a:spcPts val="1805"/>
              </a:spcBef>
            </a:pPr>
            <a:r>
              <a:rPr spc="15" dirty="0"/>
              <a:t>Management</a:t>
            </a:r>
            <a:r>
              <a:rPr spc="-30" dirty="0"/>
              <a:t> </a:t>
            </a:r>
            <a:r>
              <a:rPr spc="15" dirty="0"/>
              <a:t>Responsibilitie</a:t>
            </a:r>
            <a:r>
              <a:rPr lang="en-US" spc="15" dirty="0"/>
              <a:t>s</a:t>
            </a:r>
            <a:br>
              <a:rPr lang="en-US" spc="15" dirty="0"/>
            </a:br>
            <a:endParaRPr spc="-50" dirty="0"/>
          </a:p>
        </p:txBody>
      </p:sp>
      <p:sp>
        <p:nvSpPr>
          <p:cNvPr id="5" name="object 5"/>
          <p:cNvSpPr txBox="1"/>
          <p:nvPr/>
        </p:nvSpPr>
        <p:spPr>
          <a:xfrm>
            <a:off x="873379" y="3048000"/>
            <a:ext cx="7780020" cy="2367058"/>
          </a:xfrm>
          <a:prstGeom prst="rect">
            <a:avLst/>
          </a:prstGeom>
        </p:spPr>
        <p:txBody>
          <a:bodyPr vert="horz" wrap="square" lIns="0" tIns="67310" rIns="0" bIns="0" rtlCol="0">
            <a:spAutoFit/>
          </a:bodyPr>
          <a:lstStyle/>
          <a:p>
            <a:pPr marL="12700" marR="5080" algn="just">
              <a:lnSpc>
                <a:spcPct val="80000"/>
              </a:lnSpc>
              <a:spcBef>
                <a:spcPts val="530"/>
              </a:spcBef>
            </a:pPr>
            <a:r>
              <a:rPr lang="en-US" sz="2400" b="1" spc="5" dirty="0">
                <a:solidFill>
                  <a:srgbClr val="426293"/>
                </a:solidFill>
                <a:latin typeface="Baskerville Old Face" pitchFamily="18" charset="0"/>
                <a:cs typeface="Roboto Cn"/>
              </a:rPr>
              <a:t>A PA </a:t>
            </a:r>
            <a:r>
              <a:rPr sz="2400" b="1" spc="-15" dirty="0">
                <a:solidFill>
                  <a:srgbClr val="426293"/>
                </a:solidFill>
                <a:latin typeface="Baskerville Old Face" pitchFamily="18" charset="0"/>
                <a:cs typeface="Roboto Cn"/>
              </a:rPr>
              <a:t>shall </a:t>
            </a:r>
            <a:r>
              <a:rPr sz="2400" b="1" spc="-10" dirty="0">
                <a:solidFill>
                  <a:srgbClr val="426293"/>
                </a:solidFill>
                <a:latin typeface="Baskerville Old Face" pitchFamily="18" charset="0"/>
                <a:cs typeface="Roboto Cn"/>
              </a:rPr>
              <a:t>not </a:t>
            </a:r>
            <a:r>
              <a:rPr sz="2400" b="1" spc="-385" dirty="0">
                <a:solidFill>
                  <a:srgbClr val="426293"/>
                </a:solidFill>
                <a:latin typeface="Baskerville Old Face" pitchFamily="18" charset="0"/>
                <a:cs typeface="Roboto Cn"/>
              </a:rPr>
              <a:t> </a:t>
            </a:r>
            <a:r>
              <a:rPr sz="2400" b="1" dirty="0">
                <a:solidFill>
                  <a:srgbClr val="426293"/>
                </a:solidFill>
                <a:latin typeface="Baskerville Old Face" pitchFamily="18" charset="0"/>
                <a:cs typeface="Roboto Cn"/>
              </a:rPr>
              <a:t>assume</a:t>
            </a:r>
            <a:r>
              <a:rPr sz="2400" b="1" spc="-55" dirty="0">
                <a:solidFill>
                  <a:srgbClr val="426293"/>
                </a:solidFill>
                <a:latin typeface="Baskerville Old Face" pitchFamily="18" charset="0"/>
                <a:cs typeface="Roboto Cn"/>
              </a:rPr>
              <a:t> </a:t>
            </a:r>
            <a:r>
              <a:rPr sz="2400" b="1" spc="20" dirty="0">
                <a:solidFill>
                  <a:srgbClr val="426293"/>
                </a:solidFill>
                <a:latin typeface="Baskerville Old Face" pitchFamily="18" charset="0"/>
                <a:cs typeface="Roboto Cn"/>
              </a:rPr>
              <a:t>a</a:t>
            </a:r>
            <a:r>
              <a:rPr sz="2400" b="1" spc="-5" dirty="0">
                <a:solidFill>
                  <a:srgbClr val="426293"/>
                </a:solidFill>
                <a:latin typeface="Baskerville Old Face" pitchFamily="18" charset="0"/>
                <a:cs typeface="Roboto Cn"/>
              </a:rPr>
              <a:t> </a:t>
            </a:r>
            <a:r>
              <a:rPr sz="2400" b="1" spc="-15" dirty="0">
                <a:solidFill>
                  <a:srgbClr val="426293"/>
                </a:solidFill>
                <a:latin typeface="Baskerville Old Face" pitchFamily="18" charset="0"/>
                <a:cs typeface="Roboto Cn"/>
              </a:rPr>
              <a:t>management</a:t>
            </a:r>
            <a:r>
              <a:rPr sz="2400" b="1" spc="-50" dirty="0">
                <a:solidFill>
                  <a:srgbClr val="426293"/>
                </a:solidFill>
                <a:latin typeface="Baskerville Old Face" pitchFamily="18" charset="0"/>
                <a:cs typeface="Roboto Cn"/>
              </a:rPr>
              <a:t> </a:t>
            </a:r>
            <a:r>
              <a:rPr sz="2400" b="1" spc="-25" dirty="0">
                <a:solidFill>
                  <a:srgbClr val="426293"/>
                </a:solidFill>
                <a:latin typeface="Baskerville Old Face" pitchFamily="18" charset="0"/>
                <a:cs typeface="Roboto Cn"/>
              </a:rPr>
              <a:t>responsibility</a:t>
            </a:r>
            <a:r>
              <a:rPr sz="2400" b="1" spc="-50" dirty="0">
                <a:solidFill>
                  <a:srgbClr val="426293"/>
                </a:solidFill>
                <a:latin typeface="Baskerville Old Face" pitchFamily="18" charset="0"/>
                <a:cs typeface="Roboto Cn"/>
              </a:rPr>
              <a:t> </a:t>
            </a:r>
            <a:r>
              <a:rPr sz="2400" b="1" dirty="0">
                <a:solidFill>
                  <a:srgbClr val="426293"/>
                </a:solidFill>
                <a:latin typeface="Baskerville Old Face" pitchFamily="18" charset="0"/>
                <a:cs typeface="Roboto Cn"/>
              </a:rPr>
              <a:t>for</a:t>
            </a:r>
            <a:r>
              <a:rPr sz="2400" b="1" spc="-30" dirty="0">
                <a:solidFill>
                  <a:srgbClr val="426293"/>
                </a:solidFill>
                <a:latin typeface="Baskerville Old Face" pitchFamily="18" charset="0"/>
                <a:cs typeface="Roboto Cn"/>
              </a:rPr>
              <a:t> </a:t>
            </a:r>
            <a:r>
              <a:rPr sz="2400" b="1" dirty="0">
                <a:solidFill>
                  <a:srgbClr val="426293"/>
                </a:solidFill>
                <a:latin typeface="Baskerville Old Face" pitchFamily="18" charset="0"/>
                <a:cs typeface="Roboto Cn"/>
              </a:rPr>
              <a:t>an</a:t>
            </a:r>
            <a:r>
              <a:rPr sz="2400" b="1" spc="-45" dirty="0">
                <a:solidFill>
                  <a:srgbClr val="426293"/>
                </a:solidFill>
                <a:latin typeface="Baskerville Old Face" pitchFamily="18" charset="0"/>
                <a:cs typeface="Roboto Cn"/>
              </a:rPr>
              <a:t> </a:t>
            </a:r>
            <a:r>
              <a:rPr sz="2400" b="1" spc="-15" dirty="0">
                <a:solidFill>
                  <a:srgbClr val="426293"/>
                </a:solidFill>
                <a:latin typeface="Baskerville Old Face" pitchFamily="18" charset="0"/>
                <a:cs typeface="Roboto Cn"/>
              </a:rPr>
              <a:t>audit</a:t>
            </a:r>
            <a:r>
              <a:rPr sz="2400" b="1" spc="-50" dirty="0">
                <a:solidFill>
                  <a:srgbClr val="426293"/>
                </a:solidFill>
                <a:latin typeface="Baskerville Old Face" pitchFamily="18" charset="0"/>
                <a:cs typeface="Roboto Cn"/>
              </a:rPr>
              <a:t> </a:t>
            </a:r>
            <a:r>
              <a:rPr sz="2400" b="1" spc="-20" dirty="0">
                <a:solidFill>
                  <a:srgbClr val="426293"/>
                </a:solidFill>
                <a:latin typeface="Baskerville Old Face" pitchFamily="18" charset="0"/>
                <a:cs typeface="Roboto Cn"/>
              </a:rPr>
              <a:t>client.</a:t>
            </a:r>
            <a:endParaRPr sz="2400" dirty="0">
              <a:latin typeface="Baskerville Old Face" pitchFamily="18" charset="0"/>
              <a:cs typeface="Roboto Cn"/>
            </a:endParaRPr>
          </a:p>
          <a:p>
            <a:pPr marL="12700" marR="72390" algn="just">
              <a:lnSpc>
                <a:spcPct val="80000"/>
              </a:lnSpc>
              <a:spcBef>
                <a:spcPts val="600"/>
              </a:spcBef>
            </a:pPr>
            <a:endParaRPr lang="en-US" sz="2400" b="1" spc="-20" dirty="0">
              <a:solidFill>
                <a:srgbClr val="426293"/>
              </a:solidFill>
              <a:latin typeface="Baskerville Old Face" pitchFamily="18" charset="0"/>
              <a:cs typeface="Roboto Cn"/>
            </a:endParaRPr>
          </a:p>
          <a:p>
            <a:pPr marL="12700" marR="72390" algn="just">
              <a:lnSpc>
                <a:spcPct val="80000"/>
              </a:lnSpc>
              <a:spcBef>
                <a:spcPts val="600"/>
              </a:spcBef>
            </a:pPr>
            <a:endParaRPr lang="en-US" sz="2400" b="1" spc="-20" dirty="0">
              <a:solidFill>
                <a:srgbClr val="426293"/>
              </a:solidFill>
              <a:latin typeface="Baskerville Old Face" pitchFamily="18" charset="0"/>
              <a:cs typeface="Roboto Cn"/>
            </a:endParaRPr>
          </a:p>
          <a:p>
            <a:pPr marL="12700" marR="72390" algn="just">
              <a:lnSpc>
                <a:spcPct val="80000"/>
              </a:lnSpc>
              <a:spcBef>
                <a:spcPts val="600"/>
              </a:spcBef>
            </a:pPr>
            <a:r>
              <a:rPr sz="2400" b="1" spc="-20" dirty="0">
                <a:solidFill>
                  <a:srgbClr val="426293"/>
                </a:solidFill>
                <a:latin typeface="Baskerville Old Face" pitchFamily="18" charset="0"/>
                <a:cs typeface="Roboto Cn"/>
              </a:rPr>
              <a:t>However,</a:t>
            </a:r>
            <a:r>
              <a:rPr sz="2400" b="1" spc="-30" dirty="0">
                <a:solidFill>
                  <a:srgbClr val="426293"/>
                </a:solidFill>
                <a:latin typeface="Baskerville Old Face" pitchFamily="18" charset="0"/>
                <a:cs typeface="Roboto Cn"/>
              </a:rPr>
              <a:t> </a:t>
            </a:r>
            <a:r>
              <a:rPr sz="2400" b="1" spc="-25" dirty="0">
                <a:solidFill>
                  <a:srgbClr val="426293"/>
                </a:solidFill>
                <a:latin typeface="Baskerville Old Face" pitchFamily="18" charset="0"/>
                <a:cs typeface="Roboto Cn"/>
              </a:rPr>
              <a:t>providing</a:t>
            </a:r>
            <a:r>
              <a:rPr sz="2400" b="1" spc="-40" dirty="0">
                <a:solidFill>
                  <a:srgbClr val="426293"/>
                </a:solidFill>
                <a:latin typeface="Baskerville Old Face" pitchFamily="18" charset="0"/>
                <a:cs typeface="Roboto Cn"/>
              </a:rPr>
              <a:t> </a:t>
            </a:r>
            <a:r>
              <a:rPr sz="2400" b="1" spc="-10" dirty="0">
                <a:solidFill>
                  <a:srgbClr val="426293"/>
                </a:solidFill>
                <a:latin typeface="Baskerville Old Face" pitchFamily="18" charset="0"/>
                <a:cs typeface="Roboto Cn"/>
              </a:rPr>
              <a:t>advice</a:t>
            </a:r>
            <a:r>
              <a:rPr sz="2400" b="1" spc="-50" dirty="0">
                <a:solidFill>
                  <a:srgbClr val="426293"/>
                </a:solidFill>
                <a:latin typeface="Baskerville Old Face" pitchFamily="18" charset="0"/>
                <a:cs typeface="Roboto Cn"/>
              </a:rPr>
              <a:t> </a:t>
            </a:r>
            <a:r>
              <a:rPr sz="2400" b="1" dirty="0">
                <a:solidFill>
                  <a:srgbClr val="426293"/>
                </a:solidFill>
                <a:latin typeface="Baskerville Old Face" pitchFamily="18" charset="0"/>
                <a:cs typeface="Roboto Cn"/>
              </a:rPr>
              <a:t>and</a:t>
            </a:r>
            <a:r>
              <a:rPr sz="2400" b="1" spc="-45" dirty="0">
                <a:solidFill>
                  <a:srgbClr val="426293"/>
                </a:solidFill>
                <a:latin typeface="Baskerville Old Face" pitchFamily="18" charset="0"/>
                <a:cs typeface="Roboto Cn"/>
              </a:rPr>
              <a:t> </a:t>
            </a:r>
            <a:r>
              <a:rPr sz="2400" b="1" spc="-15" dirty="0">
                <a:solidFill>
                  <a:srgbClr val="426293"/>
                </a:solidFill>
                <a:latin typeface="Baskerville Old Face" pitchFamily="18" charset="0"/>
                <a:cs typeface="Roboto Cn"/>
              </a:rPr>
              <a:t>recommendations</a:t>
            </a:r>
            <a:r>
              <a:rPr sz="2400" b="1" spc="-45" dirty="0">
                <a:solidFill>
                  <a:srgbClr val="426293"/>
                </a:solidFill>
                <a:latin typeface="Baskerville Old Face" pitchFamily="18" charset="0"/>
                <a:cs typeface="Roboto Cn"/>
              </a:rPr>
              <a:t> </a:t>
            </a:r>
            <a:r>
              <a:rPr sz="2400" b="1" spc="-5" dirty="0">
                <a:solidFill>
                  <a:srgbClr val="426293"/>
                </a:solidFill>
                <a:latin typeface="Baskerville Old Face" pitchFamily="18" charset="0"/>
                <a:cs typeface="Roboto Cn"/>
              </a:rPr>
              <a:t>to</a:t>
            </a:r>
            <a:r>
              <a:rPr sz="2400" b="1" spc="-40" dirty="0">
                <a:solidFill>
                  <a:srgbClr val="426293"/>
                </a:solidFill>
                <a:latin typeface="Baskerville Old Face" pitchFamily="18" charset="0"/>
                <a:cs typeface="Roboto Cn"/>
              </a:rPr>
              <a:t> </a:t>
            </a:r>
            <a:r>
              <a:rPr sz="2400" b="1" dirty="0">
                <a:solidFill>
                  <a:srgbClr val="426293"/>
                </a:solidFill>
                <a:latin typeface="Baskerville Old Face" pitchFamily="18" charset="0"/>
                <a:cs typeface="Roboto Cn"/>
              </a:rPr>
              <a:t>assist</a:t>
            </a:r>
            <a:r>
              <a:rPr sz="2400" b="1" spc="-45" dirty="0">
                <a:solidFill>
                  <a:srgbClr val="426293"/>
                </a:solidFill>
                <a:latin typeface="Baskerville Old Face" pitchFamily="18" charset="0"/>
                <a:cs typeface="Roboto Cn"/>
              </a:rPr>
              <a:t> </a:t>
            </a:r>
            <a:r>
              <a:rPr sz="2400" b="1" spc="-10" dirty="0">
                <a:solidFill>
                  <a:srgbClr val="426293"/>
                </a:solidFill>
                <a:latin typeface="Baskerville Old Face" pitchFamily="18" charset="0"/>
                <a:cs typeface="Roboto Cn"/>
              </a:rPr>
              <a:t>the</a:t>
            </a:r>
            <a:r>
              <a:rPr sz="2400" b="1" spc="-30" dirty="0">
                <a:solidFill>
                  <a:srgbClr val="426293"/>
                </a:solidFill>
                <a:latin typeface="Baskerville Old Face" pitchFamily="18" charset="0"/>
                <a:cs typeface="Roboto Cn"/>
              </a:rPr>
              <a:t> </a:t>
            </a:r>
            <a:r>
              <a:rPr sz="2400" b="1" spc="-10" dirty="0">
                <a:solidFill>
                  <a:srgbClr val="426293"/>
                </a:solidFill>
                <a:latin typeface="Baskerville Old Face" pitchFamily="18" charset="0"/>
                <a:cs typeface="Roboto Cn"/>
              </a:rPr>
              <a:t>management</a:t>
            </a:r>
            <a:r>
              <a:rPr sz="2400" b="1" spc="-45" dirty="0">
                <a:solidFill>
                  <a:srgbClr val="426293"/>
                </a:solidFill>
                <a:latin typeface="Baskerville Old Face" pitchFamily="18" charset="0"/>
                <a:cs typeface="Roboto Cn"/>
              </a:rPr>
              <a:t> </a:t>
            </a:r>
            <a:r>
              <a:rPr sz="2400" b="1" spc="10" dirty="0">
                <a:solidFill>
                  <a:srgbClr val="426293"/>
                </a:solidFill>
                <a:latin typeface="Baskerville Old Face" pitchFamily="18" charset="0"/>
                <a:cs typeface="Roboto Cn"/>
              </a:rPr>
              <a:t>of</a:t>
            </a:r>
            <a:r>
              <a:rPr sz="2400" b="1" spc="-5" dirty="0">
                <a:solidFill>
                  <a:srgbClr val="426293"/>
                </a:solidFill>
                <a:latin typeface="Baskerville Old Face" pitchFamily="18" charset="0"/>
                <a:cs typeface="Roboto Cn"/>
              </a:rPr>
              <a:t> </a:t>
            </a:r>
            <a:r>
              <a:rPr sz="2400" b="1" dirty="0">
                <a:solidFill>
                  <a:srgbClr val="426293"/>
                </a:solidFill>
                <a:latin typeface="Baskerville Old Face" pitchFamily="18" charset="0"/>
                <a:cs typeface="Roboto Cn"/>
              </a:rPr>
              <a:t>an</a:t>
            </a:r>
            <a:r>
              <a:rPr sz="2400" b="1" spc="-45" dirty="0">
                <a:solidFill>
                  <a:srgbClr val="426293"/>
                </a:solidFill>
                <a:latin typeface="Baskerville Old Face" pitchFamily="18" charset="0"/>
                <a:cs typeface="Roboto Cn"/>
              </a:rPr>
              <a:t> </a:t>
            </a:r>
            <a:r>
              <a:rPr sz="2400" b="1" spc="-15" dirty="0">
                <a:solidFill>
                  <a:srgbClr val="426293"/>
                </a:solidFill>
                <a:latin typeface="Baskerville Old Face" pitchFamily="18" charset="0"/>
                <a:cs typeface="Roboto Cn"/>
              </a:rPr>
              <a:t>audit </a:t>
            </a:r>
            <a:r>
              <a:rPr sz="2400" b="1" spc="-390" dirty="0">
                <a:solidFill>
                  <a:srgbClr val="426293"/>
                </a:solidFill>
                <a:latin typeface="Baskerville Old Face" pitchFamily="18" charset="0"/>
                <a:cs typeface="Roboto Cn"/>
              </a:rPr>
              <a:t> </a:t>
            </a:r>
            <a:r>
              <a:rPr sz="2400" b="1" spc="-20" dirty="0">
                <a:solidFill>
                  <a:srgbClr val="426293"/>
                </a:solidFill>
                <a:latin typeface="Baskerville Old Face" pitchFamily="18" charset="0"/>
                <a:cs typeface="Roboto Cn"/>
              </a:rPr>
              <a:t>client</a:t>
            </a:r>
            <a:r>
              <a:rPr sz="2400" b="1" spc="-50" dirty="0">
                <a:solidFill>
                  <a:srgbClr val="426293"/>
                </a:solidFill>
                <a:latin typeface="Baskerville Old Face" pitchFamily="18" charset="0"/>
                <a:cs typeface="Roboto Cn"/>
              </a:rPr>
              <a:t> </a:t>
            </a:r>
            <a:r>
              <a:rPr sz="2400" b="1" spc="-20" dirty="0">
                <a:solidFill>
                  <a:srgbClr val="426293"/>
                </a:solidFill>
                <a:latin typeface="Baskerville Old Face" pitchFamily="18" charset="0"/>
                <a:cs typeface="Roboto Cn"/>
              </a:rPr>
              <a:t>in</a:t>
            </a:r>
            <a:r>
              <a:rPr sz="2400" b="1" spc="-25" dirty="0">
                <a:solidFill>
                  <a:srgbClr val="426293"/>
                </a:solidFill>
                <a:latin typeface="Baskerville Old Face" pitchFamily="18" charset="0"/>
                <a:cs typeface="Roboto Cn"/>
              </a:rPr>
              <a:t> </a:t>
            </a:r>
            <a:r>
              <a:rPr sz="2400" b="1" spc="-15" dirty="0">
                <a:solidFill>
                  <a:srgbClr val="426293"/>
                </a:solidFill>
                <a:latin typeface="Baskerville Old Face" pitchFamily="18" charset="0"/>
                <a:cs typeface="Roboto Cn"/>
              </a:rPr>
              <a:t>discharging</a:t>
            </a:r>
            <a:r>
              <a:rPr sz="2400" b="1" spc="-65" dirty="0">
                <a:solidFill>
                  <a:srgbClr val="426293"/>
                </a:solidFill>
                <a:latin typeface="Baskerville Old Face" pitchFamily="18" charset="0"/>
                <a:cs typeface="Roboto Cn"/>
              </a:rPr>
              <a:t> </a:t>
            </a:r>
            <a:r>
              <a:rPr sz="2400" b="1" spc="-5" dirty="0">
                <a:solidFill>
                  <a:srgbClr val="426293"/>
                </a:solidFill>
                <a:latin typeface="Baskerville Old Face" pitchFamily="18" charset="0"/>
                <a:cs typeface="Roboto Cn"/>
              </a:rPr>
              <a:t>its</a:t>
            </a:r>
            <a:r>
              <a:rPr sz="2400" b="1" spc="-65" dirty="0">
                <a:solidFill>
                  <a:srgbClr val="426293"/>
                </a:solidFill>
                <a:latin typeface="Baskerville Old Face" pitchFamily="18" charset="0"/>
                <a:cs typeface="Roboto Cn"/>
              </a:rPr>
              <a:t> </a:t>
            </a:r>
            <a:r>
              <a:rPr sz="2400" b="1" spc="-15" dirty="0">
                <a:solidFill>
                  <a:srgbClr val="426293"/>
                </a:solidFill>
                <a:latin typeface="Baskerville Old Face" pitchFamily="18" charset="0"/>
                <a:cs typeface="Roboto Cn"/>
              </a:rPr>
              <a:t>responsibilities</a:t>
            </a:r>
            <a:r>
              <a:rPr sz="2400" b="1" spc="-45" dirty="0">
                <a:solidFill>
                  <a:srgbClr val="426293"/>
                </a:solidFill>
                <a:latin typeface="Baskerville Old Face" pitchFamily="18" charset="0"/>
                <a:cs typeface="Roboto Cn"/>
              </a:rPr>
              <a:t> </a:t>
            </a:r>
            <a:r>
              <a:rPr sz="2400" b="1" dirty="0">
                <a:solidFill>
                  <a:srgbClr val="426293"/>
                </a:solidFill>
                <a:latin typeface="Baskerville Old Face" pitchFamily="18" charset="0"/>
                <a:cs typeface="Roboto Cn"/>
              </a:rPr>
              <a:t>is</a:t>
            </a:r>
            <a:r>
              <a:rPr sz="2400" b="1" spc="-50" dirty="0">
                <a:solidFill>
                  <a:srgbClr val="426293"/>
                </a:solidFill>
                <a:latin typeface="Baskerville Old Face" pitchFamily="18" charset="0"/>
                <a:cs typeface="Roboto Cn"/>
              </a:rPr>
              <a:t> </a:t>
            </a:r>
            <a:r>
              <a:rPr sz="2400" b="1" spc="-10" dirty="0">
                <a:solidFill>
                  <a:srgbClr val="426293"/>
                </a:solidFill>
                <a:latin typeface="Baskerville Old Face" pitchFamily="18" charset="0"/>
                <a:cs typeface="Roboto Cn"/>
              </a:rPr>
              <a:t>not</a:t>
            </a:r>
            <a:r>
              <a:rPr sz="2400" b="1" spc="-45" dirty="0">
                <a:solidFill>
                  <a:srgbClr val="426293"/>
                </a:solidFill>
                <a:latin typeface="Baskerville Old Face" pitchFamily="18" charset="0"/>
                <a:cs typeface="Roboto Cn"/>
              </a:rPr>
              <a:t> </a:t>
            </a:r>
            <a:r>
              <a:rPr sz="2400" b="1" spc="-10" dirty="0">
                <a:solidFill>
                  <a:srgbClr val="426293"/>
                </a:solidFill>
                <a:latin typeface="Baskerville Old Face" pitchFamily="18" charset="0"/>
                <a:cs typeface="Roboto Cn"/>
              </a:rPr>
              <a:t>assuming</a:t>
            </a:r>
            <a:r>
              <a:rPr sz="2400" b="1" spc="-40" dirty="0">
                <a:solidFill>
                  <a:srgbClr val="426293"/>
                </a:solidFill>
                <a:latin typeface="Baskerville Old Face" pitchFamily="18" charset="0"/>
                <a:cs typeface="Roboto Cn"/>
              </a:rPr>
              <a:t> </a:t>
            </a:r>
            <a:r>
              <a:rPr sz="2400" b="1" spc="20" dirty="0">
                <a:solidFill>
                  <a:srgbClr val="426293"/>
                </a:solidFill>
                <a:latin typeface="Baskerville Old Face" pitchFamily="18" charset="0"/>
                <a:cs typeface="Roboto Cn"/>
              </a:rPr>
              <a:t>a</a:t>
            </a:r>
            <a:r>
              <a:rPr sz="2400" b="1" spc="-20" dirty="0">
                <a:solidFill>
                  <a:srgbClr val="426293"/>
                </a:solidFill>
                <a:latin typeface="Baskerville Old Face" pitchFamily="18" charset="0"/>
                <a:cs typeface="Roboto Cn"/>
              </a:rPr>
              <a:t> </a:t>
            </a:r>
            <a:r>
              <a:rPr sz="2400" b="1" spc="-10" dirty="0">
                <a:solidFill>
                  <a:srgbClr val="426293"/>
                </a:solidFill>
                <a:latin typeface="Baskerville Old Face" pitchFamily="18" charset="0"/>
                <a:cs typeface="Roboto Cn"/>
              </a:rPr>
              <a:t>management</a:t>
            </a:r>
            <a:r>
              <a:rPr sz="2400" b="1" spc="-45" dirty="0">
                <a:solidFill>
                  <a:srgbClr val="426293"/>
                </a:solidFill>
                <a:latin typeface="Baskerville Old Face" pitchFamily="18" charset="0"/>
                <a:cs typeface="Roboto Cn"/>
              </a:rPr>
              <a:t> </a:t>
            </a:r>
            <a:r>
              <a:rPr sz="2400" b="1" spc="-25" dirty="0">
                <a:solidFill>
                  <a:srgbClr val="426293"/>
                </a:solidFill>
                <a:latin typeface="Baskerville Old Face" pitchFamily="18" charset="0"/>
                <a:cs typeface="Roboto Cn"/>
              </a:rPr>
              <a:t>responsibility.</a:t>
            </a:r>
            <a:endParaRPr sz="2400" dirty="0">
              <a:latin typeface="Baskerville Old Face" pitchFamily="18" charset="0"/>
              <a:cs typeface="Roboto Cn"/>
            </a:endParaRPr>
          </a:p>
        </p:txBody>
      </p:sp>
      <p:pic>
        <p:nvPicPr>
          <p:cNvPr id="9" name="object 9"/>
          <p:cNvPicPr/>
          <p:nvPr/>
        </p:nvPicPr>
        <p:blipFill>
          <a:blip r:embed="rId2" cstate="print"/>
          <a:stretch>
            <a:fillRect/>
          </a:stretch>
        </p:blipFill>
        <p:spPr>
          <a:xfrm>
            <a:off x="8266176" y="1609344"/>
            <a:ext cx="1207007" cy="1219199"/>
          </a:xfrm>
          <a:prstGeom prst="rect">
            <a:avLst/>
          </a:prstGeom>
        </p:spPr>
      </p:pic>
      <p:pic>
        <p:nvPicPr>
          <p:cNvPr id="10" name="object 10"/>
          <p:cNvPicPr/>
          <p:nvPr/>
        </p:nvPicPr>
        <p:blipFill>
          <a:blip r:embed="rId3" cstate="print"/>
          <a:stretch>
            <a:fillRect/>
          </a:stretch>
        </p:blipFill>
        <p:spPr>
          <a:xfrm>
            <a:off x="900683" y="1889760"/>
            <a:ext cx="420623" cy="40385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847027"/>
          </a:xfrm>
          <a:prstGeom prst="rect">
            <a:avLst/>
          </a:prstGeom>
        </p:spPr>
        <p:txBody>
          <a:bodyPr vert="horz" wrap="square" lIns="0" tIns="229235" rIns="0" bIns="0" rtlCol="0">
            <a:spAutoFit/>
          </a:bodyPr>
          <a:lstStyle/>
          <a:p>
            <a:pPr marL="904875">
              <a:lnSpc>
                <a:spcPct val="100000"/>
              </a:lnSpc>
              <a:spcBef>
                <a:spcPts val="1805"/>
              </a:spcBef>
            </a:pPr>
            <a:r>
              <a:rPr spc="15" dirty="0"/>
              <a:t>Management</a:t>
            </a:r>
            <a:r>
              <a:rPr spc="-30" dirty="0"/>
              <a:t> </a:t>
            </a:r>
            <a:r>
              <a:rPr spc="15" dirty="0"/>
              <a:t>Responsibilitie</a:t>
            </a:r>
            <a:r>
              <a:rPr lang="en-US" spc="15" dirty="0"/>
              <a:t>s</a:t>
            </a:r>
            <a:br>
              <a:rPr lang="en-US" spc="15" dirty="0"/>
            </a:br>
            <a:endParaRPr spc="-50" dirty="0"/>
          </a:p>
        </p:txBody>
      </p:sp>
      <p:sp>
        <p:nvSpPr>
          <p:cNvPr id="5" name="object 5"/>
          <p:cNvSpPr txBox="1"/>
          <p:nvPr/>
        </p:nvSpPr>
        <p:spPr>
          <a:xfrm>
            <a:off x="486156" y="2821422"/>
            <a:ext cx="7780020" cy="3222677"/>
          </a:xfrm>
          <a:prstGeom prst="rect">
            <a:avLst/>
          </a:prstGeom>
        </p:spPr>
        <p:txBody>
          <a:bodyPr vert="horz" wrap="square" lIns="0" tIns="67310" rIns="0" bIns="0" rtlCol="0">
            <a:spAutoFit/>
          </a:bodyPr>
          <a:lstStyle/>
          <a:p>
            <a:pPr marL="12700" algn="just">
              <a:lnSpc>
                <a:spcPct val="100000"/>
              </a:lnSpc>
              <a:spcBef>
                <a:spcPts val="170"/>
              </a:spcBef>
            </a:pPr>
            <a:r>
              <a:rPr sz="1800" b="1" spc="-25" dirty="0">
                <a:solidFill>
                  <a:srgbClr val="C00000"/>
                </a:solidFill>
                <a:latin typeface="Roboto Cn"/>
                <a:cs typeface="Roboto Cn"/>
              </a:rPr>
              <a:t>Providing</a:t>
            </a:r>
            <a:r>
              <a:rPr sz="1800" b="1" spc="-45" dirty="0">
                <a:solidFill>
                  <a:srgbClr val="C00000"/>
                </a:solidFill>
                <a:latin typeface="Roboto Cn"/>
                <a:cs typeface="Roboto Cn"/>
              </a:rPr>
              <a:t> </a:t>
            </a:r>
            <a:r>
              <a:rPr sz="1800" b="1" spc="-20" dirty="0">
                <a:solidFill>
                  <a:srgbClr val="C00000"/>
                </a:solidFill>
                <a:latin typeface="Roboto Cn"/>
                <a:cs typeface="Roboto Cn"/>
              </a:rPr>
              <a:t>administrative</a:t>
            </a:r>
            <a:r>
              <a:rPr sz="1800" b="1" spc="-50" dirty="0">
                <a:solidFill>
                  <a:srgbClr val="C00000"/>
                </a:solidFill>
                <a:latin typeface="Roboto Cn"/>
                <a:cs typeface="Roboto Cn"/>
              </a:rPr>
              <a:t> </a:t>
            </a:r>
            <a:r>
              <a:rPr sz="1800" b="1" spc="-10" dirty="0">
                <a:solidFill>
                  <a:srgbClr val="C00000"/>
                </a:solidFill>
                <a:latin typeface="Roboto Cn"/>
                <a:cs typeface="Roboto Cn"/>
              </a:rPr>
              <a:t>services</a:t>
            </a:r>
            <a:r>
              <a:rPr sz="1800" b="1" spc="-50" dirty="0">
                <a:solidFill>
                  <a:srgbClr val="C00000"/>
                </a:solidFill>
                <a:latin typeface="Roboto Cn"/>
                <a:cs typeface="Roboto Cn"/>
              </a:rPr>
              <a:t> </a:t>
            </a:r>
            <a:r>
              <a:rPr sz="1800" b="1" spc="-5" dirty="0">
                <a:solidFill>
                  <a:srgbClr val="C00000"/>
                </a:solidFill>
                <a:latin typeface="Roboto Cn"/>
                <a:cs typeface="Roboto Cn"/>
              </a:rPr>
              <a:t>to</a:t>
            </a:r>
            <a:r>
              <a:rPr sz="1800" b="1" spc="-40" dirty="0">
                <a:solidFill>
                  <a:srgbClr val="C00000"/>
                </a:solidFill>
                <a:latin typeface="Roboto Cn"/>
                <a:cs typeface="Roboto Cn"/>
              </a:rPr>
              <a:t> </a:t>
            </a:r>
            <a:r>
              <a:rPr sz="1800" b="1" dirty="0">
                <a:solidFill>
                  <a:srgbClr val="C00000"/>
                </a:solidFill>
                <a:latin typeface="Roboto Cn"/>
                <a:cs typeface="Roboto Cn"/>
              </a:rPr>
              <a:t>an</a:t>
            </a:r>
            <a:r>
              <a:rPr sz="1800" b="1" spc="-30" dirty="0">
                <a:solidFill>
                  <a:srgbClr val="C00000"/>
                </a:solidFill>
                <a:latin typeface="Roboto Cn"/>
                <a:cs typeface="Roboto Cn"/>
              </a:rPr>
              <a:t> </a:t>
            </a:r>
            <a:r>
              <a:rPr sz="1800" b="1" spc="-20" dirty="0">
                <a:solidFill>
                  <a:srgbClr val="C00000"/>
                </a:solidFill>
                <a:latin typeface="Roboto Cn"/>
                <a:cs typeface="Roboto Cn"/>
              </a:rPr>
              <a:t>audit</a:t>
            </a:r>
            <a:r>
              <a:rPr sz="1800" b="1" spc="-25" dirty="0">
                <a:solidFill>
                  <a:srgbClr val="C00000"/>
                </a:solidFill>
                <a:latin typeface="Roboto Cn"/>
                <a:cs typeface="Roboto Cn"/>
              </a:rPr>
              <a:t> </a:t>
            </a:r>
            <a:r>
              <a:rPr sz="1800" b="1" spc="-20" dirty="0">
                <a:solidFill>
                  <a:srgbClr val="C00000"/>
                </a:solidFill>
                <a:latin typeface="Roboto Cn"/>
                <a:cs typeface="Roboto Cn"/>
              </a:rPr>
              <a:t>client</a:t>
            </a:r>
            <a:r>
              <a:rPr sz="1800" b="1" spc="-30" dirty="0">
                <a:solidFill>
                  <a:srgbClr val="C00000"/>
                </a:solidFill>
                <a:latin typeface="Roboto Cn"/>
                <a:cs typeface="Roboto Cn"/>
              </a:rPr>
              <a:t> </a:t>
            </a:r>
            <a:r>
              <a:rPr sz="1800" b="1" spc="5" dirty="0">
                <a:solidFill>
                  <a:srgbClr val="C00000"/>
                </a:solidFill>
                <a:latin typeface="Roboto Cn"/>
                <a:cs typeface="Roboto Cn"/>
              </a:rPr>
              <a:t>does</a:t>
            </a:r>
            <a:r>
              <a:rPr sz="1800" b="1" spc="-45" dirty="0">
                <a:solidFill>
                  <a:srgbClr val="C00000"/>
                </a:solidFill>
                <a:latin typeface="Roboto Cn"/>
                <a:cs typeface="Roboto Cn"/>
              </a:rPr>
              <a:t> </a:t>
            </a:r>
            <a:r>
              <a:rPr sz="1800" b="1" spc="-15" dirty="0">
                <a:solidFill>
                  <a:srgbClr val="C00000"/>
                </a:solidFill>
                <a:latin typeface="Roboto Cn"/>
                <a:cs typeface="Roboto Cn"/>
              </a:rPr>
              <a:t>not</a:t>
            </a:r>
            <a:r>
              <a:rPr sz="1800" b="1" spc="-30" dirty="0">
                <a:solidFill>
                  <a:srgbClr val="C00000"/>
                </a:solidFill>
                <a:latin typeface="Roboto Cn"/>
                <a:cs typeface="Roboto Cn"/>
              </a:rPr>
              <a:t> </a:t>
            </a:r>
            <a:r>
              <a:rPr sz="1800" b="1" spc="-25" dirty="0">
                <a:solidFill>
                  <a:srgbClr val="C00000"/>
                </a:solidFill>
                <a:latin typeface="Roboto Cn"/>
                <a:cs typeface="Roboto Cn"/>
              </a:rPr>
              <a:t>usually</a:t>
            </a:r>
            <a:r>
              <a:rPr sz="1800" b="1" spc="-30" dirty="0">
                <a:solidFill>
                  <a:srgbClr val="C00000"/>
                </a:solidFill>
                <a:latin typeface="Roboto Cn"/>
                <a:cs typeface="Roboto Cn"/>
              </a:rPr>
              <a:t> </a:t>
            </a:r>
            <a:r>
              <a:rPr sz="1800" b="1" dirty="0">
                <a:solidFill>
                  <a:srgbClr val="C00000"/>
                </a:solidFill>
                <a:latin typeface="Roboto Cn"/>
                <a:cs typeface="Roboto Cn"/>
              </a:rPr>
              <a:t>create</a:t>
            </a:r>
            <a:r>
              <a:rPr sz="1800" b="1" spc="-55" dirty="0">
                <a:solidFill>
                  <a:srgbClr val="C00000"/>
                </a:solidFill>
                <a:latin typeface="Roboto Cn"/>
                <a:cs typeface="Roboto Cn"/>
              </a:rPr>
              <a:t> </a:t>
            </a:r>
            <a:r>
              <a:rPr sz="1800" b="1" spc="20" dirty="0">
                <a:solidFill>
                  <a:srgbClr val="C00000"/>
                </a:solidFill>
                <a:latin typeface="Roboto Cn"/>
                <a:cs typeface="Roboto Cn"/>
              </a:rPr>
              <a:t>a</a:t>
            </a:r>
            <a:r>
              <a:rPr sz="1800" b="1" spc="-15" dirty="0">
                <a:solidFill>
                  <a:srgbClr val="C00000"/>
                </a:solidFill>
                <a:latin typeface="Roboto Cn"/>
                <a:cs typeface="Roboto Cn"/>
              </a:rPr>
              <a:t> threat.</a:t>
            </a:r>
            <a:r>
              <a:rPr sz="1800" b="1" spc="-40" dirty="0">
                <a:solidFill>
                  <a:srgbClr val="C00000"/>
                </a:solidFill>
                <a:latin typeface="Roboto Cn"/>
                <a:cs typeface="Roboto Cn"/>
              </a:rPr>
              <a:t> </a:t>
            </a:r>
            <a:endParaRPr lang="en-US" sz="1800" b="1" spc="-40" dirty="0">
              <a:solidFill>
                <a:srgbClr val="C00000"/>
              </a:solidFill>
              <a:latin typeface="Roboto Cn"/>
              <a:cs typeface="Roboto Cn"/>
            </a:endParaRPr>
          </a:p>
          <a:p>
            <a:pPr marL="12700" algn="just">
              <a:lnSpc>
                <a:spcPct val="100000"/>
              </a:lnSpc>
              <a:spcBef>
                <a:spcPts val="170"/>
              </a:spcBef>
            </a:pPr>
            <a:endParaRPr lang="en-US" b="1" spc="-40" dirty="0">
              <a:solidFill>
                <a:srgbClr val="426293"/>
              </a:solidFill>
              <a:latin typeface="Roboto Cn"/>
              <a:cs typeface="Roboto Cn"/>
            </a:endParaRPr>
          </a:p>
          <a:p>
            <a:pPr marL="12700" algn="just">
              <a:lnSpc>
                <a:spcPct val="100000"/>
              </a:lnSpc>
              <a:spcBef>
                <a:spcPts val="170"/>
              </a:spcBef>
            </a:pPr>
            <a:r>
              <a:rPr sz="1800" b="1" dirty="0">
                <a:solidFill>
                  <a:srgbClr val="426293"/>
                </a:solidFill>
                <a:latin typeface="Roboto Cn"/>
                <a:cs typeface="Roboto Cn"/>
              </a:rPr>
              <a:t>E</a:t>
            </a:r>
            <a:r>
              <a:rPr lang="en-US" sz="1800" b="1" dirty="0">
                <a:solidFill>
                  <a:srgbClr val="426293"/>
                </a:solidFill>
                <a:latin typeface="Roboto Cn"/>
                <a:cs typeface="Roboto Cn"/>
              </a:rPr>
              <a:t>xamples :</a:t>
            </a:r>
          </a:p>
          <a:p>
            <a:pPr marL="12700" algn="just">
              <a:lnSpc>
                <a:spcPct val="100000"/>
              </a:lnSpc>
              <a:spcBef>
                <a:spcPts val="170"/>
              </a:spcBef>
            </a:pPr>
            <a:endParaRPr sz="1800" dirty="0">
              <a:latin typeface="Roboto Cn"/>
              <a:cs typeface="Roboto Cn"/>
            </a:endParaRPr>
          </a:p>
          <a:p>
            <a:pPr marL="927100" indent="-381000">
              <a:lnSpc>
                <a:spcPct val="100000"/>
              </a:lnSpc>
              <a:spcBef>
                <a:spcPts val="565"/>
              </a:spcBef>
              <a:buClr>
                <a:srgbClr val="C6D3E6"/>
              </a:buClr>
              <a:buSzPct val="133333"/>
              <a:buFont typeface="Arial MT"/>
              <a:buChar char="•"/>
              <a:tabLst>
                <a:tab pos="926465" algn="l"/>
                <a:tab pos="927100" algn="l"/>
              </a:tabLst>
            </a:pPr>
            <a:r>
              <a:rPr sz="1800" b="1" i="1" spc="-30" dirty="0">
                <a:solidFill>
                  <a:srgbClr val="426293"/>
                </a:solidFill>
                <a:latin typeface="Roboto Cn"/>
                <a:cs typeface="Roboto Cn"/>
              </a:rPr>
              <a:t>Word</a:t>
            </a:r>
            <a:r>
              <a:rPr sz="1800" b="1" i="1" spc="-55" dirty="0">
                <a:solidFill>
                  <a:srgbClr val="426293"/>
                </a:solidFill>
                <a:latin typeface="Roboto Cn"/>
                <a:cs typeface="Roboto Cn"/>
              </a:rPr>
              <a:t> </a:t>
            </a:r>
            <a:r>
              <a:rPr sz="1800" b="1" i="1" spc="-25" dirty="0">
                <a:solidFill>
                  <a:srgbClr val="426293"/>
                </a:solidFill>
                <a:latin typeface="Roboto Cn"/>
                <a:cs typeface="Roboto Cn"/>
              </a:rPr>
              <a:t>processing</a:t>
            </a:r>
            <a:r>
              <a:rPr sz="1800" b="1" i="1" spc="-45" dirty="0">
                <a:solidFill>
                  <a:srgbClr val="426293"/>
                </a:solidFill>
                <a:latin typeface="Roboto Cn"/>
                <a:cs typeface="Roboto Cn"/>
              </a:rPr>
              <a:t> </a:t>
            </a:r>
            <a:r>
              <a:rPr sz="1800" b="1" i="1" spc="-25" dirty="0">
                <a:solidFill>
                  <a:srgbClr val="426293"/>
                </a:solidFill>
                <a:latin typeface="Roboto Cn"/>
                <a:cs typeface="Roboto Cn"/>
              </a:rPr>
              <a:t>services.</a:t>
            </a:r>
            <a:endParaRPr sz="1800" dirty="0">
              <a:latin typeface="Roboto Cn"/>
              <a:cs typeface="Roboto Cn"/>
            </a:endParaRPr>
          </a:p>
          <a:p>
            <a:pPr marL="927100" indent="-381000">
              <a:lnSpc>
                <a:spcPct val="100000"/>
              </a:lnSpc>
              <a:spcBef>
                <a:spcPts val="575"/>
              </a:spcBef>
              <a:buClr>
                <a:srgbClr val="C6D3E6"/>
              </a:buClr>
              <a:buSzPct val="133333"/>
              <a:buFont typeface="Arial MT"/>
              <a:buChar char="•"/>
              <a:tabLst>
                <a:tab pos="926465" algn="l"/>
                <a:tab pos="927100" algn="l"/>
              </a:tabLst>
            </a:pPr>
            <a:r>
              <a:rPr sz="1800" b="1" i="1" spc="-30" dirty="0">
                <a:solidFill>
                  <a:srgbClr val="426293"/>
                </a:solidFill>
                <a:latin typeface="Roboto Cn"/>
                <a:cs typeface="Roboto Cn"/>
              </a:rPr>
              <a:t>Preparing</a:t>
            </a:r>
            <a:r>
              <a:rPr sz="1800" b="1" i="1" spc="-65" dirty="0">
                <a:solidFill>
                  <a:srgbClr val="426293"/>
                </a:solidFill>
                <a:latin typeface="Roboto Cn"/>
                <a:cs typeface="Roboto Cn"/>
              </a:rPr>
              <a:t> </a:t>
            </a:r>
            <a:r>
              <a:rPr sz="1800" b="1" i="1" spc="-35" dirty="0">
                <a:solidFill>
                  <a:srgbClr val="426293"/>
                </a:solidFill>
                <a:latin typeface="Roboto Cn"/>
                <a:cs typeface="Roboto Cn"/>
              </a:rPr>
              <a:t>administrative</a:t>
            </a:r>
            <a:r>
              <a:rPr sz="1800" b="1" i="1" spc="-50" dirty="0">
                <a:solidFill>
                  <a:srgbClr val="426293"/>
                </a:solidFill>
                <a:latin typeface="Roboto Cn"/>
                <a:cs typeface="Roboto Cn"/>
              </a:rPr>
              <a:t> </a:t>
            </a:r>
            <a:r>
              <a:rPr sz="1800" b="1" i="1" spc="-10" dirty="0">
                <a:solidFill>
                  <a:srgbClr val="426293"/>
                </a:solidFill>
                <a:latin typeface="Roboto Cn"/>
                <a:cs typeface="Roboto Cn"/>
              </a:rPr>
              <a:t>or</a:t>
            </a:r>
            <a:r>
              <a:rPr sz="1800" b="1" i="1" spc="-40" dirty="0">
                <a:solidFill>
                  <a:srgbClr val="426293"/>
                </a:solidFill>
                <a:latin typeface="Roboto Cn"/>
                <a:cs typeface="Roboto Cn"/>
              </a:rPr>
              <a:t> statutory</a:t>
            </a:r>
            <a:r>
              <a:rPr sz="1800" b="1" i="1" spc="-35" dirty="0">
                <a:solidFill>
                  <a:srgbClr val="426293"/>
                </a:solidFill>
                <a:latin typeface="Roboto Cn"/>
                <a:cs typeface="Roboto Cn"/>
              </a:rPr>
              <a:t> </a:t>
            </a:r>
            <a:r>
              <a:rPr sz="1800" b="1" i="1" spc="-15" dirty="0">
                <a:solidFill>
                  <a:srgbClr val="426293"/>
                </a:solidFill>
                <a:latin typeface="Roboto Cn"/>
                <a:cs typeface="Roboto Cn"/>
              </a:rPr>
              <a:t>forms</a:t>
            </a:r>
            <a:r>
              <a:rPr sz="1800" b="1" i="1" spc="-70" dirty="0">
                <a:solidFill>
                  <a:srgbClr val="426293"/>
                </a:solidFill>
                <a:latin typeface="Roboto Cn"/>
                <a:cs typeface="Roboto Cn"/>
              </a:rPr>
              <a:t> </a:t>
            </a:r>
            <a:r>
              <a:rPr sz="1800" b="1" i="1" spc="-10" dirty="0">
                <a:solidFill>
                  <a:srgbClr val="426293"/>
                </a:solidFill>
                <a:latin typeface="Roboto Cn"/>
                <a:cs typeface="Roboto Cn"/>
              </a:rPr>
              <a:t>for</a:t>
            </a:r>
            <a:r>
              <a:rPr sz="1800" b="1" i="1" spc="-55" dirty="0">
                <a:solidFill>
                  <a:srgbClr val="426293"/>
                </a:solidFill>
                <a:latin typeface="Roboto Cn"/>
                <a:cs typeface="Roboto Cn"/>
              </a:rPr>
              <a:t> </a:t>
            </a:r>
            <a:r>
              <a:rPr sz="1800" b="1" i="1" spc="-25" dirty="0">
                <a:solidFill>
                  <a:srgbClr val="426293"/>
                </a:solidFill>
                <a:latin typeface="Roboto Cn"/>
                <a:cs typeface="Roboto Cn"/>
              </a:rPr>
              <a:t>client</a:t>
            </a:r>
            <a:r>
              <a:rPr sz="1800" b="1" i="1" spc="-40" dirty="0">
                <a:solidFill>
                  <a:srgbClr val="426293"/>
                </a:solidFill>
                <a:latin typeface="Roboto Cn"/>
                <a:cs typeface="Roboto Cn"/>
              </a:rPr>
              <a:t> </a:t>
            </a:r>
            <a:r>
              <a:rPr sz="1800" b="1" i="1" spc="-30" dirty="0">
                <a:solidFill>
                  <a:srgbClr val="426293"/>
                </a:solidFill>
                <a:latin typeface="Roboto Cn"/>
                <a:cs typeface="Roboto Cn"/>
              </a:rPr>
              <a:t>approval.</a:t>
            </a:r>
            <a:endParaRPr sz="1800" dirty="0">
              <a:latin typeface="Roboto Cn"/>
              <a:cs typeface="Roboto Cn"/>
            </a:endParaRPr>
          </a:p>
          <a:p>
            <a:pPr marL="927100" indent="-381000">
              <a:lnSpc>
                <a:spcPct val="100000"/>
              </a:lnSpc>
              <a:spcBef>
                <a:spcPts val="560"/>
              </a:spcBef>
              <a:buClr>
                <a:srgbClr val="C6D3E6"/>
              </a:buClr>
              <a:buSzPct val="133333"/>
              <a:buFont typeface="Arial MT"/>
              <a:buChar char="•"/>
              <a:tabLst>
                <a:tab pos="926465" algn="l"/>
                <a:tab pos="927100" algn="l"/>
              </a:tabLst>
            </a:pPr>
            <a:r>
              <a:rPr sz="1800" b="1" i="1" spc="-55" dirty="0">
                <a:solidFill>
                  <a:srgbClr val="426293"/>
                </a:solidFill>
                <a:latin typeface="Roboto Cn"/>
                <a:cs typeface="Roboto Cn"/>
              </a:rPr>
              <a:t>S</a:t>
            </a:r>
            <a:r>
              <a:rPr sz="1800" b="1" i="1" spc="-45" dirty="0">
                <a:solidFill>
                  <a:srgbClr val="426293"/>
                </a:solidFill>
                <a:latin typeface="Roboto Cn"/>
                <a:cs typeface="Roboto Cn"/>
              </a:rPr>
              <a:t>u</a:t>
            </a:r>
            <a:r>
              <a:rPr sz="1800" b="1" i="1" spc="-30" dirty="0">
                <a:solidFill>
                  <a:srgbClr val="426293"/>
                </a:solidFill>
                <a:latin typeface="Roboto Cn"/>
                <a:cs typeface="Roboto Cn"/>
              </a:rPr>
              <a:t>b</a:t>
            </a:r>
            <a:r>
              <a:rPr sz="1800" b="1" i="1" spc="-55" dirty="0">
                <a:solidFill>
                  <a:srgbClr val="426293"/>
                </a:solidFill>
                <a:latin typeface="Roboto Cn"/>
                <a:cs typeface="Roboto Cn"/>
              </a:rPr>
              <a:t>m</a:t>
            </a:r>
            <a:r>
              <a:rPr sz="1800" b="1" i="1" spc="-45" dirty="0">
                <a:solidFill>
                  <a:srgbClr val="426293"/>
                </a:solidFill>
                <a:latin typeface="Roboto Cn"/>
                <a:cs typeface="Roboto Cn"/>
              </a:rPr>
              <a:t>i</a:t>
            </a:r>
            <a:r>
              <a:rPr sz="1800" b="1" i="1" spc="-40" dirty="0">
                <a:solidFill>
                  <a:srgbClr val="426293"/>
                </a:solidFill>
                <a:latin typeface="Roboto Cn"/>
                <a:cs typeface="Roboto Cn"/>
              </a:rPr>
              <a:t>t</a:t>
            </a:r>
            <a:r>
              <a:rPr sz="1800" b="1" i="1" spc="-60" dirty="0">
                <a:solidFill>
                  <a:srgbClr val="426293"/>
                </a:solidFill>
                <a:latin typeface="Roboto Cn"/>
                <a:cs typeface="Roboto Cn"/>
              </a:rPr>
              <a:t>t</a:t>
            </a:r>
            <a:r>
              <a:rPr sz="1800" b="1" i="1" spc="-45" dirty="0">
                <a:solidFill>
                  <a:srgbClr val="426293"/>
                </a:solidFill>
                <a:latin typeface="Roboto Cn"/>
                <a:cs typeface="Roboto Cn"/>
              </a:rPr>
              <a:t>in</a:t>
            </a:r>
            <a:r>
              <a:rPr sz="1800" b="1" i="1" spc="-20" dirty="0">
                <a:solidFill>
                  <a:srgbClr val="426293"/>
                </a:solidFill>
                <a:latin typeface="Roboto Cn"/>
                <a:cs typeface="Roboto Cn"/>
              </a:rPr>
              <a:t>g</a:t>
            </a:r>
            <a:r>
              <a:rPr sz="1800" b="1" i="1" spc="-65" dirty="0">
                <a:solidFill>
                  <a:srgbClr val="426293"/>
                </a:solidFill>
                <a:latin typeface="Roboto Cn"/>
                <a:cs typeface="Roboto Cn"/>
              </a:rPr>
              <a:t> </a:t>
            </a:r>
            <a:r>
              <a:rPr sz="1800" b="1" i="1" spc="15" dirty="0">
                <a:solidFill>
                  <a:srgbClr val="426293"/>
                </a:solidFill>
                <a:latin typeface="Roboto Cn"/>
                <a:cs typeface="Roboto Cn"/>
              </a:rPr>
              <a:t>s</a:t>
            </a:r>
            <a:r>
              <a:rPr sz="1800" b="1" i="1" spc="-45" dirty="0">
                <a:solidFill>
                  <a:srgbClr val="426293"/>
                </a:solidFill>
                <a:latin typeface="Roboto Cn"/>
                <a:cs typeface="Roboto Cn"/>
              </a:rPr>
              <a:t>u</a:t>
            </a:r>
            <a:r>
              <a:rPr sz="1800" b="1" i="1" spc="-5" dirty="0">
                <a:solidFill>
                  <a:srgbClr val="426293"/>
                </a:solidFill>
                <a:latin typeface="Roboto Cn"/>
                <a:cs typeface="Roboto Cn"/>
              </a:rPr>
              <a:t>c</a:t>
            </a:r>
            <a:r>
              <a:rPr sz="1800" b="1" i="1" spc="-35" dirty="0">
                <a:solidFill>
                  <a:srgbClr val="426293"/>
                </a:solidFill>
                <a:latin typeface="Roboto Cn"/>
                <a:cs typeface="Roboto Cn"/>
              </a:rPr>
              <a:t>h</a:t>
            </a:r>
            <a:r>
              <a:rPr sz="1800" b="1" i="1" spc="-45" dirty="0">
                <a:solidFill>
                  <a:srgbClr val="426293"/>
                </a:solidFill>
                <a:latin typeface="Roboto Cn"/>
                <a:cs typeface="Roboto Cn"/>
              </a:rPr>
              <a:t> </a:t>
            </a:r>
            <a:r>
              <a:rPr sz="1800" b="1" i="1" spc="-5" dirty="0">
                <a:solidFill>
                  <a:srgbClr val="426293"/>
                </a:solidFill>
                <a:latin typeface="Roboto Cn"/>
                <a:cs typeface="Roboto Cn"/>
              </a:rPr>
              <a:t>f</a:t>
            </a:r>
            <a:r>
              <a:rPr sz="1800" b="1" i="1" spc="-10" dirty="0">
                <a:solidFill>
                  <a:srgbClr val="426293"/>
                </a:solidFill>
                <a:latin typeface="Roboto Cn"/>
                <a:cs typeface="Roboto Cn"/>
              </a:rPr>
              <a:t>o</a:t>
            </a:r>
            <a:r>
              <a:rPr sz="1800" b="1" i="1" spc="-25" dirty="0">
                <a:solidFill>
                  <a:srgbClr val="426293"/>
                </a:solidFill>
                <a:latin typeface="Roboto Cn"/>
                <a:cs typeface="Roboto Cn"/>
              </a:rPr>
              <a:t>r</a:t>
            </a:r>
            <a:r>
              <a:rPr sz="1800" b="1" i="1" spc="-55" dirty="0">
                <a:solidFill>
                  <a:srgbClr val="426293"/>
                </a:solidFill>
                <a:latin typeface="Roboto Cn"/>
                <a:cs typeface="Roboto Cn"/>
              </a:rPr>
              <a:t>m</a:t>
            </a:r>
            <a:r>
              <a:rPr sz="1800" b="1" i="1" spc="10" dirty="0">
                <a:solidFill>
                  <a:srgbClr val="426293"/>
                </a:solidFill>
                <a:latin typeface="Roboto Cn"/>
                <a:cs typeface="Roboto Cn"/>
              </a:rPr>
              <a:t>s</a:t>
            </a:r>
            <a:r>
              <a:rPr sz="1800" b="1" i="1" spc="-55" dirty="0">
                <a:solidFill>
                  <a:srgbClr val="426293"/>
                </a:solidFill>
                <a:latin typeface="Roboto Cn"/>
                <a:cs typeface="Roboto Cn"/>
              </a:rPr>
              <a:t> </a:t>
            </a:r>
            <a:r>
              <a:rPr sz="1800" b="1" i="1" dirty="0">
                <a:solidFill>
                  <a:srgbClr val="426293"/>
                </a:solidFill>
                <a:latin typeface="Roboto Cn"/>
                <a:cs typeface="Roboto Cn"/>
              </a:rPr>
              <a:t>a</a:t>
            </a:r>
            <a:r>
              <a:rPr sz="1800" b="1" i="1" spc="10" dirty="0">
                <a:solidFill>
                  <a:srgbClr val="426293"/>
                </a:solidFill>
                <a:latin typeface="Roboto Cn"/>
                <a:cs typeface="Roboto Cn"/>
              </a:rPr>
              <a:t>s</a:t>
            </a:r>
            <a:r>
              <a:rPr sz="1800" b="1" i="1" spc="-35" dirty="0">
                <a:solidFill>
                  <a:srgbClr val="426293"/>
                </a:solidFill>
                <a:latin typeface="Roboto Cn"/>
                <a:cs typeface="Roboto Cn"/>
              </a:rPr>
              <a:t> </a:t>
            </a:r>
            <a:r>
              <a:rPr sz="1800" b="1" i="1" spc="-25" dirty="0">
                <a:solidFill>
                  <a:srgbClr val="426293"/>
                </a:solidFill>
                <a:latin typeface="Roboto Cn"/>
                <a:cs typeface="Roboto Cn"/>
              </a:rPr>
              <a:t>i</a:t>
            </a:r>
            <a:r>
              <a:rPr sz="1800" b="1" i="1" spc="-45" dirty="0">
                <a:solidFill>
                  <a:srgbClr val="426293"/>
                </a:solidFill>
                <a:latin typeface="Roboto Cn"/>
                <a:cs typeface="Roboto Cn"/>
              </a:rPr>
              <a:t>n</a:t>
            </a:r>
            <a:r>
              <a:rPr sz="1800" b="1" i="1" spc="-5" dirty="0">
                <a:solidFill>
                  <a:srgbClr val="426293"/>
                </a:solidFill>
                <a:latin typeface="Roboto Cn"/>
                <a:cs typeface="Roboto Cn"/>
              </a:rPr>
              <a:t>s</a:t>
            </a:r>
            <a:r>
              <a:rPr sz="1800" b="1" i="1" spc="-60" dirty="0">
                <a:solidFill>
                  <a:srgbClr val="426293"/>
                </a:solidFill>
                <a:latin typeface="Roboto Cn"/>
                <a:cs typeface="Roboto Cn"/>
              </a:rPr>
              <a:t>t</a:t>
            </a:r>
            <a:r>
              <a:rPr sz="1800" b="1" i="1" spc="-25" dirty="0">
                <a:solidFill>
                  <a:srgbClr val="426293"/>
                </a:solidFill>
                <a:latin typeface="Roboto Cn"/>
                <a:cs typeface="Roboto Cn"/>
              </a:rPr>
              <a:t>r</a:t>
            </a:r>
            <a:r>
              <a:rPr sz="1800" b="1" i="1" spc="-60" dirty="0">
                <a:solidFill>
                  <a:srgbClr val="426293"/>
                </a:solidFill>
                <a:latin typeface="Roboto Cn"/>
                <a:cs typeface="Roboto Cn"/>
              </a:rPr>
              <a:t>u</a:t>
            </a:r>
            <a:r>
              <a:rPr sz="1800" b="1" i="1" spc="-20" dirty="0">
                <a:solidFill>
                  <a:srgbClr val="426293"/>
                </a:solidFill>
                <a:latin typeface="Roboto Cn"/>
                <a:cs typeface="Roboto Cn"/>
              </a:rPr>
              <a:t>c</a:t>
            </a:r>
            <a:r>
              <a:rPr sz="1800" b="1" i="1" spc="-40" dirty="0">
                <a:solidFill>
                  <a:srgbClr val="426293"/>
                </a:solidFill>
                <a:latin typeface="Roboto Cn"/>
                <a:cs typeface="Roboto Cn"/>
              </a:rPr>
              <a:t>t</a:t>
            </a:r>
            <a:r>
              <a:rPr sz="1800" b="1" i="1" spc="-20" dirty="0">
                <a:solidFill>
                  <a:srgbClr val="426293"/>
                </a:solidFill>
                <a:latin typeface="Roboto Cn"/>
                <a:cs typeface="Roboto Cn"/>
              </a:rPr>
              <a:t>e</a:t>
            </a:r>
            <a:r>
              <a:rPr sz="1800" b="1" i="1" spc="-15" dirty="0">
                <a:solidFill>
                  <a:srgbClr val="426293"/>
                </a:solidFill>
                <a:latin typeface="Roboto Cn"/>
                <a:cs typeface="Roboto Cn"/>
              </a:rPr>
              <a:t>d</a:t>
            </a:r>
            <a:r>
              <a:rPr sz="1800" b="1" i="1" spc="-50" dirty="0">
                <a:solidFill>
                  <a:srgbClr val="426293"/>
                </a:solidFill>
                <a:latin typeface="Roboto Cn"/>
                <a:cs typeface="Roboto Cn"/>
              </a:rPr>
              <a:t> </a:t>
            </a:r>
            <a:r>
              <a:rPr sz="1800" b="1" i="1" spc="-10" dirty="0">
                <a:solidFill>
                  <a:srgbClr val="426293"/>
                </a:solidFill>
                <a:latin typeface="Roboto Cn"/>
                <a:cs typeface="Roboto Cn"/>
              </a:rPr>
              <a:t>b</a:t>
            </a:r>
            <a:r>
              <a:rPr sz="1800" b="1" i="1" spc="-75" dirty="0">
                <a:solidFill>
                  <a:srgbClr val="426293"/>
                </a:solidFill>
                <a:latin typeface="Roboto Cn"/>
                <a:cs typeface="Roboto Cn"/>
              </a:rPr>
              <a:t>y</a:t>
            </a:r>
            <a:r>
              <a:rPr sz="1800" b="1" i="1" spc="-40" dirty="0">
                <a:solidFill>
                  <a:srgbClr val="426293"/>
                </a:solidFill>
                <a:latin typeface="Roboto Cn"/>
                <a:cs typeface="Roboto Cn"/>
              </a:rPr>
              <a:t> </a:t>
            </a:r>
            <a:r>
              <a:rPr sz="1800" b="1" i="1" spc="-20" dirty="0">
                <a:solidFill>
                  <a:srgbClr val="426293"/>
                </a:solidFill>
                <a:latin typeface="Roboto Cn"/>
                <a:cs typeface="Roboto Cn"/>
              </a:rPr>
              <a:t>t</a:t>
            </a:r>
            <a:r>
              <a:rPr sz="1800" b="1" i="1" spc="-45" dirty="0">
                <a:solidFill>
                  <a:srgbClr val="426293"/>
                </a:solidFill>
                <a:latin typeface="Roboto Cn"/>
                <a:cs typeface="Roboto Cn"/>
              </a:rPr>
              <a:t>h</a:t>
            </a:r>
            <a:r>
              <a:rPr sz="1800" b="1" i="1" dirty="0">
                <a:solidFill>
                  <a:srgbClr val="426293"/>
                </a:solidFill>
                <a:latin typeface="Roboto Cn"/>
                <a:cs typeface="Roboto Cn"/>
              </a:rPr>
              <a:t>e</a:t>
            </a:r>
            <a:r>
              <a:rPr sz="1800" b="1" i="1" spc="-55" dirty="0">
                <a:solidFill>
                  <a:srgbClr val="426293"/>
                </a:solidFill>
                <a:latin typeface="Roboto Cn"/>
                <a:cs typeface="Roboto Cn"/>
              </a:rPr>
              <a:t> </a:t>
            </a:r>
            <a:r>
              <a:rPr sz="1800" b="1" i="1" spc="15" dirty="0">
                <a:solidFill>
                  <a:srgbClr val="426293"/>
                </a:solidFill>
                <a:latin typeface="Roboto Cn"/>
                <a:cs typeface="Roboto Cn"/>
              </a:rPr>
              <a:t>c</a:t>
            </a:r>
            <a:r>
              <a:rPr sz="1800" b="1" i="1" spc="-45" dirty="0">
                <a:solidFill>
                  <a:srgbClr val="426293"/>
                </a:solidFill>
                <a:latin typeface="Roboto Cn"/>
                <a:cs typeface="Roboto Cn"/>
              </a:rPr>
              <a:t>l</a:t>
            </a:r>
            <a:r>
              <a:rPr sz="1800" b="1" i="1" spc="-25" dirty="0">
                <a:solidFill>
                  <a:srgbClr val="426293"/>
                </a:solidFill>
                <a:latin typeface="Roboto Cn"/>
                <a:cs typeface="Roboto Cn"/>
              </a:rPr>
              <a:t>i</a:t>
            </a:r>
            <a:r>
              <a:rPr sz="1800" b="1" i="1" spc="-20" dirty="0">
                <a:solidFill>
                  <a:srgbClr val="426293"/>
                </a:solidFill>
                <a:latin typeface="Roboto Cn"/>
                <a:cs typeface="Roboto Cn"/>
              </a:rPr>
              <a:t>e</a:t>
            </a:r>
            <a:r>
              <a:rPr sz="1800" b="1" i="1" spc="-45" dirty="0">
                <a:solidFill>
                  <a:srgbClr val="426293"/>
                </a:solidFill>
                <a:latin typeface="Roboto Cn"/>
                <a:cs typeface="Roboto Cn"/>
              </a:rPr>
              <a:t>n</a:t>
            </a:r>
            <a:r>
              <a:rPr sz="1800" b="1" i="1" spc="-40" dirty="0">
                <a:solidFill>
                  <a:srgbClr val="426293"/>
                </a:solidFill>
                <a:latin typeface="Roboto Cn"/>
                <a:cs typeface="Roboto Cn"/>
              </a:rPr>
              <a:t>t</a:t>
            </a:r>
            <a:r>
              <a:rPr sz="1800" b="1" i="1" spc="-15" dirty="0">
                <a:solidFill>
                  <a:srgbClr val="426293"/>
                </a:solidFill>
                <a:latin typeface="Roboto Cn"/>
                <a:cs typeface="Roboto Cn"/>
              </a:rPr>
              <a:t>.</a:t>
            </a:r>
            <a:endParaRPr sz="1800" dirty="0">
              <a:latin typeface="Roboto Cn"/>
              <a:cs typeface="Roboto Cn"/>
            </a:endParaRPr>
          </a:p>
          <a:p>
            <a:pPr marL="927100" indent="-381000">
              <a:lnSpc>
                <a:spcPct val="100000"/>
              </a:lnSpc>
              <a:spcBef>
                <a:spcPts val="565"/>
              </a:spcBef>
              <a:buClr>
                <a:srgbClr val="C6D3E6"/>
              </a:buClr>
              <a:buSzPct val="133333"/>
              <a:buFont typeface="Arial MT"/>
              <a:buChar char="•"/>
              <a:tabLst>
                <a:tab pos="926465" algn="l"/>
                <a:tab pos="927100" algn="l"/>
              </a:tabLst>
            </a:pPr>
            <a:r>
              <a:rPr sz="1800" b="1" i="1" spc="-35" dirty="0">
                <a:solidFill>
                  <a:srgbClr val="426293"/>
                </a:solidFill>
                <a:latin typeface="Roboto Cn"/>
                <a:cs typeface="Roboto Cn"/>
              </a:rPr>
              <a:t>Monitoring</a:t>
            </a:r>
            <a:r>
              <a:rPr sz="1800" b="1" i="1" spc="-40" dirty="0">
                <a:solidFill>
                  <a:srgbClr val="426293"/>
                </a:solidFill>
                <a:latin typeface="Roboto Cn"/>
                <a:cs typeface="Roboto Cn"/>
              </a:rPr>
              <a:t> statutory</a:t>
            </a:r>
            <a:r>
              <a:rPr sz="1800" b="1" i="1" spc="-35" dirty="0">
                <a:solidFill>
                  <a:srgbClr val="426293"/>
                </a:solidFill>
                <a:latin typeface="Roboto Cn"/>
                <a:cs typeface="Roboto Cn"/>
              </a:rPr>
              <a:t> </a:t>
            </a:r>
            <a:r>
              <a:rPr sz="1800" b="1" i="1" spc="-30" dirty="0">
                <a:solidFill>
                  <a:srgbClr val="426293"/>
                </a:solidFill>
                <a:latin typeface="Roboto Cn"/>
                <a:cs typeface="Roboto Cn"/>
              </a:rPr>
              <a:t>filing</a:t>
            </a:r>
            <a:r>
              <a:rPr sz="1800" b="1" i="1" spc="-35" dirty="0">
                <a:solidFill>
                  <a:srgbClr val="426293"/>
                </a:solidFill>
                <a:latin typeface="Roboto Cn"/>
                <a:cs typeface="Roboto Cn"/>
              </a:rPr>
              <a:t> </a:t>
            </a:r>
            <a:r>
              <a:rPr sz="1800" b="1" i="1" spc="-30" dirty="0">
                <a:solidFill>
                  <a:srgbClr val="426293"/>
                </a:solidFill>
                <a:latin typeface="Roboto Cn"/>
                <a:cs typeface="Roboto Cn"/>
              </a:rPr>
              <a:t>dates,</a:t>
            </a:r>
            <a:r>
              <a:rPr sz="1800" b="1" i="1" spc="-25" dirty="0">
                <a:solidFill>
                  <a:srgbClr val="426293"/>
                </a:solidFill>
                <a:latin typeface="Roboto Cn"/>
                <a:cs typeface="Roboto Cn"/>
              </a:rPr>
              <a:t> </a:t>
            </a:r>
            <a:r>
              <a:rPr sz="1800" b="1" i="1" spc="-20" dirty="0">
                <a:solidFill>
                  <a:srgbClr val="426293"/>
                </a:solidFill>
                <a:latin typeface="Roboto Cn"/>
                <a:cs typeface="Roboto Cn"/>
              </a:rPr>
              <a:t>and</a:t>
            </a:r>
            <a:r>
              <a:rPr sz="1800" b="1" i="1" spc="-45" dirty="0">
                <a:solidFill>
                  <a:srgbClr val="426293"/>
                </a:solidFill>
                <a:latin typeface="Roboto Cn"/>
                <a:cs typeface="Roboto Cn"/>
              </a:rPr>
              <a:t> </a:t>
            </a:r>
            <a:r>
              <a:rPr sz="1800" b="1" i="1" spc="-30" dirty="0">
                <a:solidFill>
                  <a:srgbClr val="426293"/>
                </a:solidFill>
                <a:latin typeface="Roboto Cn"/>
                <a:cs typeface="Roboto Cn"/>
              </a:rPr>
              <a:t>advising</a:t>
            </a:r>
            <a:r>
              <a:rPr sz="1800" b="1" i="1" spc="-55" dirty="0">
                <a:solidFill>
                  <a:srgbClr val="426293"/>
                </a:solidFill>
                <a:latin typeface="Roboto Cn"/>
                <a:cs typeface="Roboto Cn"/>
              </a:rPr>
              <a:t> </a:t>
            </a:r>
            <a:r>
              <a:rPr sz="1800" b="1" i="1" spc="-10" dirty="0">
                <a:solidFill>
                  <a:srgbClr val="426293"/>
                </a:solidFill>
                <a:latin typeface="Roboto Cn"/>
                <a:cs typeface="Roboto Cn"/>
              </a:rPr>
              <a:t>an</a:t>
            </a:r>
            <a:r>
              <a:rPr sz="1800" b="1" i="1" spc="-45" dirty="0">
                <a:solidFill>
                  <a:srgbClr val="426293"/>
                </a:solidFill>
                <a:latin typeface="Roboto Cn"/>
                <a:cs typeface="Roboto Cn"/>
              </a:rPr>
              <a:t> </a:t>
            </a:r>
            <a:r>
              <a:rPr sz="1800" b="1" i="1" spc="-30" dirty="0">
                <a:solidFill>
                  <a:srgbClr val="426293"/>
                </a:solidFill>
                <a:latin typeface="Roboto Cn"/>
                <a:cs typeface="Roboto Cn"/>
              </a:rPr>
              <a:t>audit</a:t>
            </a:r>
            <a:r>
              <a:rPr sz="1800" b="1" i="1" spc="-40" dirty="0">
                <a:solidFill>
                  <a:srgbClr val="426293"/>
                </a:solidFill>
                <a:latin typeface="Roboto Cn"/>
                <a:cs typeface="Roboto Cn"/>
              </a:rPr>
              <a:t> </a:t>
            </a:r>
            <a:r>
              <a:rPr sz="1800" b="1" i="1" spc="-30" dirty="0">
                <a:solidFill>
                  <a:srgbClr val="426293"/>
                </a:solidFill>
                <a:latin typeface="Roboto Cn"/>
                <a:cs typeface="Roboto Cn"/>
              </a:rPr>
              <a:t>client</a:t>
            </a:r>
            <a:r>
              <a:rPr sz="1800" b="1" i="1" spc="-35" dirty="0">
                <a:solidFill>
                  <a:srgbClr val="426293"/>
                </a:solidFill>
                <a:latin typeface="Roboto Cn"/>
                <a:cs typeface="Roboto Cn"/>
              </a:rPr>
              <a:t> </a:t>
            </a:r>
            <a:r>
              <a:rPr sz="1800" b="1" i="1" spc="-5" dirty="0">
                <a:solidFill>
                  <a:srgbClr val="426293"/>
                </a:solidFill>
                <a:latin typeface="Roboto Cn"/>
                <a:cs typeface="Roboto Cn"/>
              </a:rPr>
              <a:t>of</a:t>
            </a:r>
            <a:r>
              <a:rPr sz="1800" b="1" i="1" spc="-20" dirty="0">
                <a:solidFill>
                  <a:srgbClr val="426293"/>
                </a:solidFill>
                <a:latin typeface="Roboto Cn"/>
                <a:cs typeface="Roboto Cn"/>
              </a:rPr>
              <a:t> </a:t>
            </a:r>
            <a:r>
              <a:rPr sz="1800" b="1" i="1" spc="-25" dirty="0">
                <a:solidFill>
                  <a:srgbClr val="426293"/>
                </a:solidFill>
                <a:latin typeface="Roboto Cn"/>
                <a:cs typeface="Roboto Cn"/>
              </a:rPr>
              <a:t>those</a:t>
            </a:r>
            <a:r>
              <a:rPr sz="1800" b="1" i="1" spc="-30" dirty="0">
                <a:solidFill>
                  <a:srgbClr val="426293"/>
                </a:solidFill>
                <a:latin typeface="Roboto Cn"/>
                <a:cs typeface="Roboto Cn"/>
              </a:rPr>
              <a:t> </a:t>
            </a:r>
            <a:r>
              <a:rPr sz="1800" b="1" i="1" spc="-20" dirty="0">
                <a:solidFill>
                  <a:srgbClr val="426293"/>
                </a:solidFill>
                <a:latin typeface="Roboto Cn"/>
                <a:cs typeface="Roboto Cn"/>
              </a:rPr>
              <a:t>dates.</a:t>
            </a:r>
            <a:endParaRPr sz="1800" dirty="0">
              <a:latin typeface="Roboto Cn"/>
              <a:cs typeface="Roboto Cn"/>
            </a:endParaRPr>
          </a:p>
        </p:txBody>
      </p:sp>
      <p:pic>
        <p:nvPicPr>
          <p:cNvPr id="9" name="object 9"/>
          <p:cNvPicPr/>
          <p:nvPr/>
        </p:nvPicPr>
        <p:blipFill>
          <a:blip r:embed="rId2" cstate="print"/>
          <a:stretch>
            <a:fillRect/>
          </a:stretch>
        </p:blipFill>
        <p:spPr>
          <a:xfrm>
            <a:off x="8266176" y="1609344"/>
            <a:ext cx="1207007" cy="1219199"/>
          </a:xfrm>
          <a:prstGeom prst="rect">
            <a:avLst/>
          </a:prstGeom>
        </p:spPr>
      </p:pic>
      <p:pic>
        <p:nvPicPr>
          <p:cNvPr id="10" name="object 10"/>
          <p:cNvPicPr/>
          <p:nvPr/>
        </p:nvPicPr>
        <p:blipFill>
          <a:blip r:embed="rId3" cstate="print"/>
          <a:stretch>
            <a:fillRect/>
          </a:stretch>
        </p:blipFill>
        <p:spPr>
          <a:xfrm>
            <a:off x="900683" y="1889760"/>
            <a:ext cx="420623" cy="403859"/>
          </a:xfrm>
          <a:prstGeom prst="rect">
            <a:avLst/>
          </a:prstGeom>
        </p:spPr>
      </p:pic>
    </p:spTree>
    <p:extLst>
      <p:ext uri="{BB962C8B-B14F-4D97-AF65-F5344CB8AC3E}">
        <p14:creationId xmlns:p14="http://schemas.microsoft.com/office/powerpoint/2010/main" val="373544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sp>
        <p:nvSpPr>
          <p:cNvPr id="12" name="object 12"/>
          <p:cNvSpPr txBox="1">
            <a:spLocks noGrp="1"/>
          </p:cNvSpPr>
          <p:nvPr>
            <p:ph type="title"/>
          </p:nvPr>
        </p:nvSpPr>
        <p:spPr>
          <a:xfrm>
            <a:off x="1349755" y="1887680"/>
            <a:ext cx="4848860" cy="366767"/>
          </a:xfrm>
          <a:prstGeom prst="rect">
            <a:avLst/>
          </a:prstGeom>
        </p:spPr>
        <p:txBody>
          <a:bodyPr vert="horz" wrap="square" lIns="0" tIns="12700" rIns="0" bIns="0" rtlCol="0">
            <a:spAutoFit/>
          </a:bodyPr>
          <a:lstStyle/>
          <a:p>
            <a:pPr marL="12700">
              <a:lnSpc>
                <a:spcPct val="100000"/>
              </a:lnSpc>
              <a:spcBef>
                <a:spcPts val="100"/>
              </a:spcBef>
            </a:pPr>
            <a:r>
              <a:rPr lang="en-US" sz="2300" spc="5" dirty="0"/>
              <a:t>Introduction </a:t>
            </a:r>
            <a:endParaRPr sz="2300" dirty="0"/>
          </a:p>
        </p:txBody>
      </p:sp>
      <p:grpSp>
        <p:nvGrpSpPr>
          <p:cNvPr id="15" name="object 15"/>
          <p:cNvGrpSpPr/>
          <p:nvPr/>
        </p:nvGrpSpPr>
        <p:grpSpPr>
          <a:xfrm>
            <a:off x="758952" y="1944623"/>
            <a:ext cx="330835" cy="294640"/>
            <a:chOff x="758952" y="1944623"/>
            <a:chExt cx="330835" cy="294640"/>
          </a:xfrm>
        </p:grpSpPr>
        <p:sp>
          <p:nvSpPr>
            <p:cNvPr id="16" name="object 16"/>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7" name="object 17"/>
            <p:cNvPicPr/>
            <p:nvPr/>
          </p:nvPicPr>
          <p:blipFill>
            <a:blip r:embed="rId2" cstate="print"/>
            <a:stretch>
              <a:fillRect/>
            </a:stretch>
          </p:blipFill>
          <p:spPr>
            <a:xfrm>
              <a:off x="826007" y="2017775"/>
              <a:ext cx="190499" cy="105156"/>
            </a:xfrm>
            <a:prstGeom prst="rect">
              <a:avLst/>
            </a:prstGeom>
          </p:spPr>
        </p:pic>
      </p:grpSp>
      <p:pic>
        <p:nvPicPr>
          <p:cNvPr id="18" name="object 18"/>
          <p:cNvPicPr/>
          <p:nvPr/>
        </p:nvPicPr>
        <p:blipFill>
          <a:blip r:embed="rId3" cstate="print"/>
          <a:stretch>
            <a:fillRect/>
          </a:stretch>
        </p:blipFill>
        <p:spPr>
          <a:xfrm>
            <a:off x="8229600" y="1341120"/>
            <a:ext cx="1207007" cy="1182623"/>
          </a:xfrm>
          <a:prstGeom prst="rect">
            <a:avLst/>
          </a:prstGeom>
        </p:spPr>
      </p:pic>
      <p:sp>
        <p:nvSpPr>
          <p:cNvPr id="19" name="Rectangle 18"/>
          <p:cNvSpPr/>
          <p:nvPr/>
        </p:nvSpPr>
        <p:spPr>
          <a:xfrm>
            <a:off x="609600" y="3200400"/>
            <a:ext cx="8619370" cy="4031873"/>
          </a:xfrm>
          <a:prstGeom prst="rect">
            <a:avLst/>
          </a:prstGeom>
        </p:spPr>
        <p:txBody>
          <a:bodyPr wrap="square">
            <a:spAutoFit/>
          </a:bodyPr>
          <a:lstStyle/>
          <a:p>
            <a:pPr algn="just"/>
            <a:r>
              <a:rPr lang="en-IN" sz="3200" b="1" dirty="0">
                <a:latin typeface="Baskerville Old Face" pitchFamily="18" charset="0"/>
              </a:rPr>
              <a:t>The revised Code of Ethics (COE) of ICAI is based on the 2018 edition of Code of Ethics issued by International Ethics Standards Board for Accountants (IESBA) of  IFAC. </a:t>
            </a:r>
          </a:p>
          <a:p>
            <a:pPr algn="just"/>
            <a:endParaRPr lang="en-IN" sz="3200" b="1" dirty="0">
              <a:latin typeface="Baskerville Old Face" pitchFamily="18" charset="0"/>
            </a:endParaRPr>
          </a:p>
          <a:p>
            <a:pPr algn="just"/>
            <a:endParaRPr lang="en-IN" sz="3200" b="1" dirty="0">
              <a:latin typeface="Baskerville Old Face" pitchFamily="18" charset="0"/>
            </a:endParaRPr>
          </a:p>
          <a:p>
            <a:pPr algn="just"/>
            <a:r>
              <a:rPr lang="en-IN" sz="3200" b="1" dirty="0">
                <a:solidFill>
                  <a:srgbClr val="C00000"/>
                </a:solidFill>
                <a:latin typeface="Baskerville Old Face" pitchFamily="18" charset="0"/>
              </a:rPr>
              <a:t>It is effective from 1</a:t>
            </a:r>
            <a:r>
              <a:rPr lang="en-IN" sz="3200" b="1" baseline="30000" dirty="0">
                <a:solidFill>
                  <a:srgbClr val="C00000"/>
                </a:solidFill>
                <a:latin typeface="Baskerville Old Face" pitchFamily="18" charset="0"/>
              </a:rPr>
              <a:t>st</a:t>
            </a:r>
            <a:r>
              <a:rPr lang="en-IN" sz="3200" b="1" dirty="0">
                <a:solidFill>
                  <a:srgbClr val="C00000"/>
                </a:solidFill>
                <a:latin typeface="Baskerville Old Face" pitchFamily="18" charset="0"/>
              </a:rPr>
              <a:t> July 2020.</a:t>
            </a:r>
            <a:endParaRPr lang="en-US" sz="3200" b="1" dirty="0">
              <a:solidFill>
                <a:srgbClr val="C00000"/>
              </a:solidFill>
              <a:latin typeface="Baskerville Old Face" pitchFamily="18" charset="0"/>
            </a:endParaRPr>
          </a:p>
          <a:p>
            <a:pPr algn="just"/>
            <a:r>
              <a:rPr lang="en-IN" sz="3200" b="1" dirty="0">
                <a:latin typeface="Baskerville Old Face" pitchFamily="18" charset="0"/>
              </a:rPr>
              <a:t> </a:t>
            </a:r>
            <a:endParaRPr lang="en-US" sz="3200" b="1" dirty="0">
              <a:latin typeface="Baskerville Old Face" pitchFamily="18" charset="0"/>
            </a:endParaRPr>
          </a:p>
        </p:txBody>
      </p:sp>
      <p:sp>
        <p:nvSpPr>
          <p:cNvPr id="20" name="object 3"/>
          <p:cNvSpPr txBox="1"/>
          <p:nvPr/>
        </p:nvSpPr>
        <p:spPr>
          <a:xfrm>
            <a:off x="8232647" y="5963411"/>
            <a:ext cx="1369060" cy="232115"/>
          </a:xfrm>
          <a:prstGeom prst="rect">
            <a:avLst/>
          </a:prstGeom>
        </p:spPr>
        <p:txBody>
          <a:bodyPr vert="horz" wrap="square" lIns="0" tIns="46990" rIns="0" bIns="0" rtlCol="0">
            <a:spAutoFit/>
          </a:bodyPr>
          <a:lstStyle/>
          <a:p>
            <a:pPr marR="123825" algn="r">
              <a:lnSpc>
                <a:spcPct val="100000"/>
              </a:lnSpc>
              <a:spcBef>
                <a:spcPts val="370"/>
              </a:spcBef>
            </a:pPr>
            <a:r>
              <a:rPr lang="en-US" sz="1200" b="1" spc="-25" dirty="0">
                <a:solidFill>
                  <a:srgbClr val="FFFFFF"/>
                </a:solidFill>
                <a:latin typeface="Roboto Cn"/>
                <a:cs typeface="Roboto Cn"/>
              </a:rPr>
              <a:t>1</a:t>
            </a:r>
            <a:endParaRPr sz="1200" dirty="0">
              <a:latin typeface="Roboto Cn"/>
              <a:cs typeface="Roboto C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7003" y="1851462"/>
            <a:ext cx="5473065" cy="398186"/>
          </a:xfrm>
          <a:prstGeom prst="rect">
            <a:avLst/>
          </a:prstGeom>
        </p:spPr>
        <p:txBody>
          <a:bodyPr vert="horz" wrap="square" lIns="0" tIns="89535" rIns="0" bIns="0" rtlCol="0">
            <a:spAutoFit/>
          </a:bodyPr>
          <a:lstStyle/>
          <a:p>
            <a:pPr marL="904875">
              <a:lnSpc>
                <a:spcPts val="2390"/>
              </a:lnSpc>
              <a:spcBef>
                <a:spcPts val="705"/>
              </a:spcBef>
            </a:pPr>
            <a:r>
              <a:rPr spc="15" dirty="0"/>
              <a:t>Taxation</a:t>
            </a:r>
            <a:r>
              <a:rPr spc="-15" dirty="0"/>
              <a:t> </a:t>
            </a:r>
            <a:r>
              <a:rPr spc="25" dirty="0"/>
              <a:t>services</a:t>
            </a:r>
            <a:r>
              <a:rPr lang="en-US" spc="30" dirty="0"/>
              <a:t>.. </a:t>
            </a:r>
            <a:r>
              <a:rPr spc="10" dirty="0"/>
              <a:t>Section</a:t>
            </a:r>
            <a:r>
              <a:rPr spc="25" dirty="0"/>
              <a:t> </a:t>
            </a:r>
            <a:r>
              <a:rPr spc="-50" dirty="0"/>
              <a:t>640</a:t>
            </a:r>
          </a:p>
        </p:txBody>
      </p:sp>
      <p:sp>
        <p:nvSpPr>
          <p:cNvPr id="4" name="object 4"/>
          <p:cNvSpPr txBox="1"/>
          <p:nvPr/>
        </p:nvSpPr>
        <p:spPr>
          <a:xfrm>
            <a:off x="533400" y="3228160"/>
            <a:ext cx="8610600" cy="2322302"/>
          </a:xfrm>
          <a:prstGeom prst="rect">
            <a:avLst/>
          </a:prstGeom>
        </p:spPr>
        <p:txBody>
          <a:bodyPr vert="horz" wrap="square" lIns="0" tIns="13335" rIns="0" bIns="0" rtlCol="0">
            <a:spAutoFit/>
          </a:bodyPr>
          <a:lstStyle/>
          <a:p>
            <a:pPr marL="12700" algn="just">
              <a:lnSpc>
                <a:spcPct val="100000"/>
              </a:lnSpc>
              <a:spcBef>
                <a:spcPts val="105"/>
              </a:spcBef>
            </a:pPr>
            <a:r>
              <a:rPr sz="2800" b="1" spc="10" dirty="0">
                <a:solidFill>
                  <a:srgbClr val="426293"/>
                </a:solidFill>
                <a:latin typeface="Baskerville Old Face" panose="02020602080505020303" pitchFamily="18" charset="0"/>
                <a:cs typeface="Roboto Cn"/>
              </a:rPr>
              <a:t>Tax</a:t>
            </a:r>
            <a:r>
              <a:rPr sz="2800" b="1" spc="-45"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Return</a:t>
            </a:r>
            <a:r>
              <a:rPr sz="2800" b="1" spc="-5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preparation</a:t>
            </a:r>
            <a:r>
              <a:rPr sz="2800" b="1" spc="-50" dirty="0">
                <a:solidFill>
                  <a:srgbClr val="426293"/>
                </a:solidFill>
                <a:latin typeface="Baskerville Old Face" panose="02020602080505020303" pitchFamily="18" charset="0"/>
                <a:cs typeface="Roboto Cn"/>
              </a:rPr>
              <a:t> </a:t>
            </a:r>
            <a:r>
              <a:rPr sz="2800" b="1" spc="-55" dirty="0">
                <a:solidFill>
                  <a:srgbClr val="426293"/>
                </a:solidFill>
                <a:latin typeface="Baskerville Old Face" panose="02020602080505020303" pitchFamily="18" charset="0"/>
                <a:cs typeface="Roboto Cn"/>
              </a:rPr>
              <a:t>–</a:t>
            </a:r>
            <a:r>
              <a:rPr sz="2800" b="1" spc="-15" dirty="0">
                <a:solidFill>
                  <a:srgbClr val="426293"/>
                </a:solidFill>
                <a:latin typeface="Baskerville Old Face" panose="02020602080505020303" pitchFamily="18" charset="0"/>
                <a:cs typeface="Roboto Cn"/>
              </a:rPr>
              <a:t> </a:t>
            </a:r>
            <a:r>
              <a:rPr sz="2800" b="1" spc="-35" dirty="0">
                <a:solidFill>
                  <a:srgbClr val="426293"/>
                </a:solidFill>
                <a:latin typeface="Baskerville Old Face" panose="02020602080505020303" pitchFamily="18" charset="0"/>
                <a:cs typeface="Roboto Cn"/>
              </a:rPr>
              <a:t>Usually</a:t>
            </a:r>
            <a:r>
              <a:rPr sz="2800" b="1" spc="-5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no</a:t>
            </a:r>
            <a:r>
              <a:rPr sz="2800" b="1" spc="-30"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threat</a:t>
            </a:r>
            <a:endParaRPr sz="2800" dirty="0">
              <a:latin typeface="Baskerville Old Face" panose="02020602080505020303" pitchFamily="18" charset="0"/>
              <a:cs typeface="Roboto Cn"/>
            </a:endParaRPr>
          </a:p>
          <a:p>
            <a:pPr>
              <a:lnSpc>
                <a:spcPct val="100000"/>
              </a:lnSpc>
              <a:spcBef>
                <a:spcPts val="55"/>
              </a:spcBef>
            </a:pPr>
            <a:endParaRPr sz="2800" dirty="0">
              <a:latin typeface="Baskerville Old Face" panose="02020602080505020303" pitchFamily="18" charset="0"/>
              <a:cs typeface="Roboto Cn"/>
            </a:endParaRPr>
          </a:p>
          <a:p>
            <a:pPr marL="12700" marR="8255" algn="just">
              <a:lnSpc>
                <a:spcPct val="80000"/>
              </a:lnSpc>
            </a:pPr>
            <a:r>
              <a:rPr sz="2800" b="1" dirty="0">
                <a:solidFill>
                  <a:srgbClr val="426293"/>
                </a:solidFill>
                <a:latin typeface="Baskerville Old Face" panose="02020602080505020303" pitchFamily="18" charset="0"/>
                <a:cs typeface="Roboto Cn"/>
              </a:rPr>
              <a:t>Tax </a:t>
            </a:r>
            <a:r>
              <a:rPr sz="2800" b="1" spc="-20" dirty="0">
                <a:solidFill>
                  <a:srgbClr val="426293"/>
                </a:solidFill>
                <a:latin typeface="Baskerville Old Face" panose="02020602080505020303" pitchFamily="18" charset="0"/>
                <a:cs typeface="Roboto Cn"/>
              </a:rPr>
              <a:t>Calculations</a:t>
            </a:r>
            <a:r>
              <a:rPr sz="2800" b="1" spc="-1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for </a:t>
            </a:r>
            <a:r>
              <a:rPr sz="2800" b="1" spc="-25" dirty="0">
                <a:solidFill>
                  <a:srgbClr val="426293"/>
                </a:solidFill>
                <a:latin typeface="Baskerville Old Face" panose="02020602080505020303" pitchFamily="18" charset="0"/>
                <a:cs typeface="Roboto Cn"/>
              </a:rPr>
              <a:t>the</a:t>
            </a:r>
            <a:r>
              <a:rPr sz="2800" b="1" spc="-2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Purpose </a:t>
            </a:r>
            <a:r>
              <a:rPr sz="2800" b="1" dirty="0">
                <a:solidFill>
                  <a:srgbClr val="426293"/>
                </a:solidFill>
                <a:latin typeface="Baskerville Old Face" panose="02020602080505020303" pitchFamily="18" charset="0"/>
                <a:cs typeface="Roboto Cn"/>
              </a:rPr>
              <a:t>of </a:t>
            </a:r>
            <a:r>
              <a:rPr sz="2800" b="1" spc="-20" dirty="0">
                <a:solidFill>
                  <a:srgbClr val="426293"/>
                </a:solidFill>
                <a:latin typeface="Baskerville Old Face" panose="02020602080505020303" pitchFamily="18" charset="0"/>
                <a:cs typeface="Roboto Cn"/>
              </a:rPr>
              <a:t>Preparing Accounting Entries </a:t>
            </a:r>
            <a:r>
              <a:rPr sz="2800" b="1" spc="-15"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(that will</a:t>
            </a:r>
            <a:r>
              <a:rPr sz="2800" b="1" spc="-20"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subsequently</a:t>
            </a:r>
            <a:r>
              <a:rPr sz="2800" b="1" spc="-2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be </a:t>
            </a:r>
            <a:r>
              <a:rPr sz="2800" b="1" spc="-20" dirty="0">
                <a:solidFill>
                  <a:srgbClr val="426293"/>
                </a:solidFill>
                <a:latin typeface="Baskerville Old Face" panose="02020602080505020303" pitchFamily="18" charset="0"/>
                <a:cs typeface="Roboto Cn"/>
              </a:rPr>
              <a:t>audited </a:t>
            </a:r>
            <a:r>
              <a:rPr sz="2800" b="1" spc="-45" dirty="0">
                <a:solidFill>
                  <a:srgbClr val="426293"/>
                </a:solidFill>
                <a:latin typeface="Baskerville Old Face" panose="02020602080505020303" pitchFamily="18" charset="0"/>
                <a:cs typeface="Roboto Cn"/>
              </a:rPr>
              <a:t>by</a:t>
            </a:r>
            <a:r>
              <a:rPr sz="2800" b="1" spc="-40"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the</a:t>
            </a:r>
            <a:r>
              <a:rPr sz="2800" b="1" spc="-20" dirty="0">
                <a:solidFill>
                  <a:srgbClr val="426293"/>
                </a:solidFill>
                <a:latin typeface="Baskerville Old Face" panose="02020602080505020303" pitchFamily="18" charset="0"/>
                <a:cs typeface="Roboto Cn"/>
              </a:rPr>
              <a:t> Firm)</a:t>
            </a:r>
            <a:r>
              <a:rPr sz="2800" b="1" spc="405" dirty="0">
                <a:solidFill>
                  <a:srgbClr val="426293"/>
                </a:solidFill>
                <a:latin typeface="Baskerville Old Face" panose="02020602080505020303" pitchFamily="18" charset="0"/>
                <a:cs typeface="Roboto Cn"/>
              </a:rPr>
              <a:t> </a:t>
            </a:r>
            <a:r>
              <a:rPr sz="2800" b="1" spc="-270" dirty="0">
                <a:solidFill>
                  <a:srgbClr val="426293"/>
                </a:solidFill>
                <a:latin typeface="Baskerville Old Face" panose="02020602080505020303" pitchFamily="18" charset="0"/>
                <a:cs typeface="Roboto Cn"/>
              </a:rPr>
              <a:t>-</a:t>
            </a:r>
            <a:r>
              <a:rPr sz="2800" b="1" spc="-9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Creates </a:t>
            </a:r>
            <a:r>
              <a:rPr sz="2800" b="1" spc="25" dirty="0">
                <a:solidFill>
                  <a:srgbClr val="426293"/>
                </a:solidFill>
                <a:latin typeface="Baskerville Old Face" panose="02020602080505020303" pitchFamily="18" charset="0"/>
                <a:cs typeface="Roboto Cn"/>
              </a:rPr>
              <a:t>a </a:t>
            </a:r>
            <a:r>
              <a:rPr sz="2800" b="1" spc="-55" dirty="0">
                <a:solidFill>
                  <a:srgbClr val="426293"/>
                </a:solidFill>
                <a:latin typeface="Baskerville Old Face" panose="02020602080505020303" pitchFamily="18" charset="0"/>
                <a:cs typeface="Roboto Cn"/>
              </a:rPr>
              <a:t>self- </a:t>
            </a:r>
            <a:r>
              <a:rPr sz="2800" b="1" spc="-5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review</a:t>
            </a:r>
            <a:r>
              <a:rPr sz="2800" b="1" spc="-70"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threat</a:t>
            </a:r>
            <a:endParaRPr sz="2800" dirty="0">
              <a:latin typeface="Baskerville Old Face" panose="02020602080505020303" pitchFamily="18" charset="0"/>
              <a:cs typeface="Roboto Cn"/>
            </a:endParaRPr>
          </a:p>
          <a:p>
            <a:pPr>
              <a:lnSpc>
                <a:spcPct val="100000"/>
              </a:lnSpc>
            </a:pPr>
            <a:endParaRPr sz="2600" dirty="0">
              <a:latin typeface="Roboto Cn"/>
              <a:cs typeface="Roboto Cn"/>
            </a:endParaRPr>
          </a:p>
        </p:txBody>
      </p:sp>
      <p:pic>
        <p:nvPicPr>
          <p:cNvPr id="8" name="object 8"/>
          <p:cNvPicPr/>
          <p:nvPr/>
        </p:nvPicPr>
        <p:blipFill>
          <a:blip r:embed="rId2" cstate="print"/>
          <a:stretch>
            <a:fillRect/>
          </a:stretch>
        </p:blipFill>
        <p:spPr>
          <a:xfrm>
            <a:off x="8266176" y="1609344"/>
            <a:ext cx="1207007" cy="1219199"/>
          </a:xfrm>
          <a:prstGeom prst="rect">
            <a:avLst/>
          </a:prstGeom>
        </p:spPr>
      </p:pic>
      <p:pic>
        <p:nvPicPr>
          <p:cNvPr id="9" name="object 9"/>
          <p:cNvPicPr/>
          <p:nvPr/>
        </p:nvPicPr>
        <p:blipFill>
          <a:blip r:embed="rId3" cstate="print"/>
          <a:stretch>
            <a:fillRect/>
          </a:stretch>
        </p:blipFill>
        <p:spPr>
          <a:xfrm>
            <a:off x="900683" y="1889760"/>
            <a:ext cx="420623" cy="403859"/>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57003" y="1851462"/>
            <a:ext cx="5473065" cy="398186"/>
          </a:xfrm>
          <a:prstGeom prst="rect">
            <a:avLst/>
          </a:prstGeom>
        </p:spPr>
        <p:txBody>
          <a:bodyPr vert="horz" wrap="square" lIns="0" tIns="89535" rIns="0" bIns="0" rtlCol="0">
            <a:spAutoFit/>
          </a:bodyPr>
          <a:lstStyle/>
          <a:p>
            <a:pPr marL="904875">
              <a:lnSpc>
                <a:spcPts val="2390"/>
              </a:lnSpc>
              <a:spcBef>
                <a:spcPts val="705"/>
              </a:spcBef>
            </a:pPr>
            <a:r>
              <a:rPr spc="15" dirty="0"/>
              <a:t>Taxation</a:t>
            </a:r>
            <a:r>
              <a:rPr spc="-15" dirty="0"/>
              <a:t> </a:t>
            </a:r>
            <a:r>
              <a:rPr spc="25" dirty="0"/>
              <a:t>services</a:t>
            </a:r>
            <a:r>
              <a:rPr lang="en-US" spc="30" dirty="0"/>
              <a:t>.. </a:t>
            </a:r>
            <a:r>
              <a:rPr spc="10" dirty="0"/>
              <a:t>Section</a:t>
            </a:r>
            <a:r>
              <a:rPr spc="25" dirty="0"/>
              <a:t> </a:t>
            </a:r>
            <a:r>
              <a:rPr spc="-50" dirty="0"/>
              <a:t>640</a:t>
            </a:r>
          </a:p>
        </p:txBody>
      </p:sp>
      <p:sp>
        <p:nvSpPr>
          <p:cNvPr id="4" name="object 4"/>
          <p:cNvSpPr txBox="1"/>
          <p:nvPr/>
        </p:nvSpPr>
        <p:spPr>
          <a:xfrm>
            <a:off x="305630" y="2866841"/>
            <a:ext cx="9144000" cy="3127587"/>
          </a:xfrm>
          <a:prstGeom prst="rect">
            <a:avLst/>
          </a:prstGeom>
        </p:spPr>
        <p:txBody>
          <a:bodyPr vert="horz" wrap="square" lIns="0" tIns="13335" rIns="0" bIns="0" rtlCol="0">
            <a:spAutoFit/>
          </a:bodyPr>
          <a:lstStyle/>
          <a:p>
            <a:pPr marL="12700" marR="5080" algn="just">
              <a:lnSpc>
                <a:spcPct val="80000"/>
              </a:lnSpc>
            </a:pPr>
            <a:r>
              <a:rPr sz="2800" b="1" dirty="0">
                <a:solidFill>
                  <a:srgbClr val="C00000"/>
                </a:solidFill>
                <a:latin typeface="Baskerville Old Face" panose="02020602080505020303" pitchFamily="18" charset="0"/>
                <a:cs typeface="Roboto Cn"/>
              </a:rPr>
              <a:t>Tax</a:t>
            </a:r>
            <a:r>
              <a:rPr sz="2800" b="1" spc="5" dirty="0">
                <a:solidFill>
                  <a:srgbClr val="C00000"/>
                </a:solidFill>
                <a:latin typeface="Baskerville Old Face" panose="02020602080505020303" pitchFamily="18" charset="0"/>
                <a:cs typeface="Roboto Cn"/>
              </a:rPr>
              <a:t> </a:t>
            </a:r>
            <a:r>
              <a:rPr sz="2800" b="1" spc="-30" dirty="0">
                <a:solidFill>
                  <a:srgbClr val="C00000"/>
                </a:solidFill>
                <a:latin typeface="Baskerville Old Face" panose="02020602080505020303" pitchFamily="18" charset="0"/>
                <a:cs typeface="Roboto Cn"/>
              </a:rPr>
              <a:t>Planning</a:t>
            </a:r>
            <a:r>
              <a:rPr sz="2800" b="1" spc="-25" dirty="0">
                <a:solidFill>
                  <a:srgbClr val="C00000"/>
                </a:solidFill>
                <a:latin typeface="Baskerville Old Face" panose="02020602080505020303" pitchFamily="18" charset="0"/>
                <a:cs typeface="Roboto Cn"/>
              </a:rPr>
              <a:t> </a:t>
            </a:r>
            <a:r>
              <a:rPr sz="2800" b="1" spc="-20" dirty="0">
                <a:solidFill>
                  <a:srgbClr val="C00000"/>
                </a:solidFill>
                <a:latin typeface="Baskerville Old Face" panose="02020602080505020303" pitchFamily="18" charset="0"/>
                <a:cs typeface="Roboto Cn"/>
              </a:rPr>
              <a:t>/Other</a:t>
            </a:r>
            <a:r>
              <a:rPr sz="2800" b="1" spc="-15" dirty="0">
                <a:solidFill>
                  <a:srgbClr val="C00000"/>
                </a:solidFill>
                <a:latin typeface="Baskerville Old Face" panose="02020602080505020303" pitchFamily="18" charset="0"/>
                <a:cs typeface="Roboto Cn"/>
              </a:rPr>
              <a:t> </a:t>
            </a:r>
            <a:r>
              <a:rPr sz="2800" b="1" dirty="0">
                <a:solidFill>
                  <a:srgbClr val="C00000"/>
                </a:solidFill>
                <a:latin typeface="Baskerville Old Face" panose="02020602080505020303" pitchFamily="18" charset="0"/>
                <a:cs typeface="Roboto Cn"/>
              </a:rPr>
              <a:t>Tax</a:t>
            </a:r>
            <a:r>
              <a:rPr sz="2800" b="1" spc="5" dirty="0">
                <a:solidFill>
                  <a:srgbClr val="C00000"/>
                </a:solidFill>
                <a:latin typeface="Baskerville Old Face" panose="02020602080505020303" pitchFamily="18" charset="0"/>
                <a:cs typeface="Roboto Cn"/>
              </a:rPr>
              <a:t> </a:t>
            </a:r>
            <a:r>
              <a:rPr sz="2800" b="1" spc="-25" dirty="0">
                <a:solidFill>
                  <a:srgbClr val="C00000"/>
                </a:solidFill>
                <a:latin typeface="Baskerville Old Face" panose="02020602080505020303" pitchFamily="18" charset="0"/>
                <a:cs typeface="Roboto Cn"/>
              </a:rPr>
              <a:t>Advisory</a:t>
            </a:r>
            <a:r>
              <a:rPr sz="2800" b="1" spc="-20" dirty="0">
                <a:solidFill>
                  <a:srgbClr val="C00000"/>
                </a:solidFill>
                <a:latin typeface="Baskerville Old Face" panose="02020602080505020303" pitchFamily="18" charset="0"/>
                <a:cs typeface="Roboto Cn"/>
              </a:rPr>
              <a:t> Services</a:t>
            </a:r>
            <a:r>
              <a:rPr sz="2800" b="1" spc="-15" dirty="0">
                <a:solidFill>
                  <a:srgbClr val="C00000"/>
                </a:solidFill>
                <a:latin typeface="Baskerville Old Face" panose="02020602080505020303" pitchFamily="18" charset="0"/>
                <a:cs typeface="Roboto Cn"/>
              </a:rPr>
              <a:t> </a:t>
            </a:r>
            <a:endParaRPr lang="en-US" sz="2800" b="1" spc="-15" dirty="0">
              <a:solidFill>
                <a:srgbClr val="C00000"/>
              </a:solidFill>
              <a:latin typeface="Baskerville Old Face" panose="02020602080505020303" pitchFamily="18" charset="0"/>
              <a:cs typeface="Roboto Cn"/>
            </a:endParaRPr>
          </a:p>
          <a:p>
            <a:pPr marL="12700" marR="5080" algn="just">
              <a:lnSpc>
                <a:spcPct val="80000"/>
              </a:lnSpc>
            </a:pPr>
            <a:endParaRPr lang="en-US" sz="2800" b="1" spc="-15" dirty="0">
              <a:solidFill>
                <a:srgbClr val="426293"/>
              </a:solidFill>
              <a:latin typeface="Baskerville Old Face" panose="02020602080505020303" pitchFamily="18" charset="0"/>
              <a:cs typeface="Roboto Cn"/>
            </a:endParaRPr>
          </a:p>
          <a:p>
            <a:pPr marL="12700" marR="5080" algn="just">
              <a:lnSpc>
                <a:spcPct val="80000"/>
              </a:lnSpc>
            </a:pPr>
            <a:r>
              <a:rPr sz="2800" b="1" spc="-20" dirty="0">
                <a:solidFill>
                  <a:srgbClr val="426293"/>
                </a:solidFill>
                <a:latin typeface="Baskerville Old Face" panose="02020602080505020303" pitchFamily="18" charset="0"/>
                <a:cs typeface="Roboto Cn"/>
              </a:rPr>
              <a:t>Might</a:t>
            </a:r>
            <a:r>
              <a:rPr sz="2800" b="1" spc="-1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create</a:t>
            </a:r>
            <a:r>
              <a:rPr sz="2800" b="1" spc="-5" dirty="0">
                <a:solidFill>
                  <a:srgbClr val="426293"/>
                </a:solidFill>
                <a:latin typeface="Baskerville Old Face" panose="02020602080505020303" pitchFamily="18" charset="0"/>
                <a:cs typeface="Roboto Cn"/>
              </a:rPr>
              <a:t> </a:t>
            </a:r>
            <a:r>
              <a:rPr lang="en-US" sz="2800" b="1" spc="-5" dirty="0">
                <a:solidFill>
                  <a:srgbClr val="426293"/>
                </a:solidFill>
                <a:latin typeface="Baskerville Old Face" panose="02020602080505020303" pitchFamily="18" charset="0"/>
                <a:cs typeface="Roboto Cn"/>
              </a:rPr>
              <a:t>S</a:t>
            </a:r>
            <a:r>
              <a:rPr sz="2800" b="1" spc="-55" dirty="0">
                <a:solidFill>
                  <a:srgbClr val="426293"/>
                </a:solidFill>
                <a:latin typeface="Baskerville Old Face" panose="02020602080505020303" pitchFamily="18" charset="0"/>
                <a:cs typeface="Roboto Cn"/>
              </a:rPr>
              <a:t>elf-</a:t>
            </a:r>
            <a:r>
              <a:rPr lang="en-US" sz="2800" b="1" spc="-55" dirty="0">
                <a:solidFill>
                  <a:srgbClr val="426293"/>
                </a:solidFill>
                <a:latin typeface="Baskerville Old Face" panose="02020602080505020303" pitchFamily="18" charset="0"/>
                <a:cs typeface="Roboto Cn"/>
              </a:rPr>
              <a:t>R</a:t>
            </a:r>
            <a:r>
              <a:rPr sz="2800" b="1" spc="-15" dirty="0">
                <a:solidFill>
                  <a:srgbClr val="426293"/>
                </a:solidFill>
                <a:latin typeface="Baskerville Old Face" panose="02020602080505020303" pitchFamily="18" charset="0"/>
                <a:cs typeface="Roboto Cn"/>
              </a:rPr>
              <a:t>eview/advocacy </a:t>
            </a:r>
            <a:r>
              <a:rPr sz="2800" b="1" spc="-60" dirty="0">
                <a:solidFill>
                  <a:srgbClr val="426293"/>
                </a:solidFill>
                <a:latin typeface="Baskerville Old Face" panose="02020602080505020303" pitchFamily="18" charset="0"/>
                <a:cs typeface="Roboto Cn"/>
              </a:rPr>
              <a:t>threat</a:t>
            </a:r>
            <a:endParaRPr lang="en-US" sz="2800" b="1" spc="-60" dirty="0">
              <a:solidFill>
                <a:srgbClr val="426293"/>
              </a:solidFill>
              <a:latin typeface="Baskerville Old Face" panose="02020602080505020303" pitchFamily="18" charset="0"/>
              <a:cs typeface="Roboto Cn"/>
            </a:endParaRPr>
          </a:p>
          <a:p>
            <a:pPr marL="12700" marR="5080" algn="just">
              <a:lnSpc>
                <a:spcPct val="80000"/>
              </a:lnSpc>
            </a:pPr>
            <a:endParaRPr lang="en-US" sz="2800" b="1" spc="-60" dirty="0">
              <a:solidFill>
                <a:srgbClr val="426293"/>
              </a:solidFill>
              <a:latin typeface="Baskerville Old Face" panose="02020602080505020303" pitchFamily="18" charset="0"/>
              <a:cs typeface="Roboto Cn"/>
            </a:endParaRPr>
          </a:p>
          <a:p>
            <a:pPr marL="12700" marR="5080" algn="just">
              <a:lnSpc>
                <a:spcPct val="80000"/>
              </a:lnSpc>
            </a:pPr>
            <a:r>
              <a:rPr lang="en-US" sz="2800" b="1" spc="-60" dirty="0">
                <a:solidFill>
                  <a:srgbClr val="426293"/>
                </a:solidFill>
                <a:latin typeface="Baskerville Old Face" panose="02020602080505020303" pitchFamily="18" charset="0"/>
                <a:cs typeface="Roboto Cn"/>
              </a:rPr>
              <a:t>Ap</a:t>
            </a:r>
            <a:r>
              <a:rPr sz="2800" b="1" spc="-15" dirty="0">
                <a:solidFill>
                  <a:srgbClr val="426293"/>
                </a:solidFill>
                <a:latin typeface="Baskerville Old Face" panose="02020602080505020303" pitchFamily="18" charset="0"/>
                <a:cs typeface="Roboto Cn"/>
              </a:rPr>
              <a:t>propriate </a:t>
            </a:r>
            <a:r>
              <a:rPr sz="2800" b="1" spc="-10" dirty="0">
                <a:solidFill>
                  <a:srgbClr val="426293"/>
                </a:solidFill>
                <a:latin typeface="Baskerville Old Face" panose="02020602080505020303" pitchFamily="18" charset="0"/>
                <a:cs typeface="Roboto Cn"/>
              </a:rPr>
              <a:t>safeguards </a:t>
            </a:r>
            <a:r>
              <a:rPr sz="2800" b="1" spc="-25" dirty="0">
                <a:solidFill>
                  <a:srgbClr val="426293"/>
                </a:solidFill>
                <a:latin typeface="Baskerville Old Face" panose="02020602080505020303" pitchFamily="18" charset="0"/>
                <a:cs typeface="Roboto Cn"/>
              </a:rPr>
              <a:t>to </a:t>
            </a:r>
            <a:r>
              <a:rPr sz="2800" b="1" spc="-5" dirty="0">
                <a:solidFill>
                  <a:srgbClr val="426293"/>
                </a:solidFill>
                <a:latin typeface="Baskerville Old Face" panose="02020602080505020303" pitchFamily="18" charset="0"/>
                <a:cs typeface="Roboto Cn"/>
              </a:rPr>
              <a:t>be </a:t>
            </a:r>
            <a:r>
              <a:rPr sz="2800" b="1" spc="-10" dirty="0">
                <a:solidFill>
                  <a:srgbClr val="426293"/>
                </a:solidFill>
                <a:latin typeface="Baskerville Old Face" panose="02020602080505020303" pitchFamily="18" charset="0"/>
                <a:cs typeface="Roboto Cn"/>
              </a:rPr>
              <a:t>adopted </a:t>
            </a:r>
            <a:endParaRPr lang="en-US" sz="2800" b="1" spc="-10" dirty="0">
              <a:solidFill>
                <a:srgbClr val="426293"/>
              </a:solidFill>
              <a:latin typeface="Baskerville Old Face" panose="02020602080505020303" pitchFamily="18" charset="0"/>
              <a:cs typeface="Roboto Cn"/>
            </a:endParaRPr>
          </a:p>
          <a:p>
            <a:pPr marL="12700" marR="5080" algn="just">
              <a:lnSpc>
                <a:spcPct val="80000"/>
              </a:lnSpc>
            </a:pPr>
            <a:endParaRPr lang="en-US" sz="2800" b="1" spc="-10" dirty="0">
              <a:solidFill>
                <a:srgbClr val="426293"/>
              </a:solidFill>
              <a:latin typeface="Baskerville Old Face" panose="02020602080505020303" pitchFamily="18" charset="0"/>
              <a:cs typeface="Roboto Cn"/>
            </a:endParaRPr>
          </a:p>
          <a:p>
            <a:pPr marL="12700" marR="5080" algn="just">
              <a:lnSpc>
                <a:spcPct val="80000"/>
              </a:lnSpc>
            </a:pPr>
            <a:r>
              <a:rPr sz="2800" b="1" spc="-30" dirty="0">
                <a:solidFill>
                  <a:srgbClr val="426293"/>
                </a:solidFill>
                <a:latin typeface="Baskerville Old Face" panose="02020602080505020303" pitchFamily="18" charset="0"/>
                <a:cs typeface="Roboto Cn"/>
              </a:rPr>
              <a:t>Using</a:t>
            </a:r>
            <a:r>
              <a:rPr sz="2800" b="1" spc="-2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professionals who </a:t>
            </a:r>
            <a:r>
              <a:rPr sz="2800" b="1" dirty="0">
                <a:solidFill>
                  <a:srgbClr val="426293"/>
                </a:solidFill>
                <a:latin typeface="Baskerville Old Face" panose="02020602080505020303" pitchFamily="18" charset="0"/>
                <a:cs typeface="Roboto Cn"/>
              </a:rPr>
              <a:t>are </a:t>
            </a:r>
            <a:r>
              <a:rPr sz="2800" b="1" spc="-20" dirty="0">
                <a:solidFill>
                  <a:srgbClr val="426293"/>
                </a:solidFill>
                <a:latin typeface="Baskerville Old Face" panose="02020602080505020303" pitchFamily="18" charset="0"/>
                <a:cs typeface="Roboto Cn"/>
              </a:rPr>
              <a:t>not</a:t>
            </a:r>
            <a:r>
              <a:rPr sz="2800" b="1" spc="-1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audit</a:t>
            </a:r>
            <a:r>
              <a:rPr sz="2800" b="1" spc="40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team </a:t>
            </a:r>
            <a:r>
              <a:rPr sz="2800" b="1" spc="-5" dirty="0">
                <a:solidFill>
                  <a:srgbClr val="426293"/>
                </a:solidFill>
                <a:latin typeface="Baskerville Old Face" panose="02020602080505020303" pitchFamily="18" charset="0"/>
                <a:cs typeface="Roboto Cn"/>
              </a:rPr>
              <a:t>members</a:t>
            </a:r>
            <a:r>
              <a:rPr sz="2800" b="1" spc="430"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to</a:t>
            </a:r>
            <a:r>
              <a:rPr sz="2800" b="1" spc="39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perform </a:t>
            </a:r>
            <a:r>
              <a:rPr sz="2800" b="1" spc="-5"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the service; </a:t>
            </a:r>
            <a:r>
              <a:rPr sz="2800" b="1" spc="-30" dirty="0">
                <a:solidFill>
                  <a:srgbClr val="426293"/>
                </a:solidFill>
                <a:latin typeface="Baskerville Old Face" panose="02020602080505020303" pitchFamily="18" charset="0"/>
                <a:cs typeface="Roboto Cn"/>
              </a:rPr>
              <a:t>having </a:t>
            </a:r>
            <a:r>
              <a:rPr sz="2800" b="1" spc="5" dirty="0">
                <a:solidFill>
                  <a:srgbClr val="426293"/>
                </a:solidFill>
                <a:latin typeface="Baskerville Old Face" panose="02020602080505020303" pitchFamily="18" charset="0"/>
                <a:cs typeface="Roboto Cn"/>
              </a:rPr>
              <a:t>an </a:t>
            </a:r>
            <a:r>
              <a:rPr sz="2800" b="1" spc="-20" dirty="0">
                <a:solidFill>
                  <a:srgbClr val="426293"/>
                </a:solidFill>
                <a:latin typeface="Baskerville Old Face" panose="02020602080505020303" pitchFamily="18" charset="0"/>
                <a:cs typeface="Roboto Cn"/>
              </a:rPr>
              <a:t>appropriate </a:t>
            </a:r>
            <a:r>
              <a:rPr sz="2800" b="1" spc="-25" dirty="0">
                <a:solidFill>
                  <a:srgbClr val="426293"/>
                </a:solidFill>
                <a:latin typeface="Baskerville Old Face" panose="02020602080505020303" pitchFamily="18" charset="0"/>
                <a:cs typeface="Roboto Cn"/>
              </a:rPr>
              <a:t>reviewer, </a:t>
            </a:r>
            <a:r>
              <a:rPr sz="2800" b="1" spc="-30" dirty="0">
                <a:solidFill>
                  <a:srgbClr val="426293"/>
                </a:solidFill>
                <a:latin typeface="Baskerville Old Face" panose="02020602080505020303" pitchFamily="18" charset="0"/>
                <a:cs typeface="Roboto Cn"/>
              </a:rPr>
              <a:t>not involved </a:t>
            </a:r>
            <a:r>
              <a:rPr sz="2800" b="1" spc="-25" dirty="0">
                <a:solidFill>
                  <a:srgbClr val="426293"/>
                </a:solidFill>
                <a:latin typeface="Baskerville Old Face" panose="02020602080505020303" pitchFamily="18" charset="0"/>
                <a:cs typeface="Roboto Cn"/>
              </a:rPr>
              <a:t>in </a:t>
            </a:r>
            <a:r>
              <a:rPr sz="2800" b="1" spc="-30" dirty="0">
                <a:solidFill>
                  <a:srgbClr val="426293"/>
                </a:solidFill>
                <a:latin typeface="Baskerville Old Face" panose="02020602080505020303" pitchFamily="18" charset="0"/>
                <a:cs typeface="Roboto Cn"/>
              </a:rPr>
              <a:t>providing </a:t>
            </a:r>
            <a:r>
              <a:rPr sz="2800" b="1" spc="-2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the</a:t>
            </a:r>
            <a:r>
              <a:rPr sz="2800" b="1" spc="-2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service,</a:t>
            </a:r>
            <a:r>
              <a:rPr sz="2800" b="1" spc="-3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review</a:t>
            </a:r>
            <a:r>
              <a:rPr sz="2800" b="1" spc="-4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the audit</a:t>
            </a:r>
            <a:r>
              <a:rPr sz="2800" b="1" spc="-55" dirty="0">
                <a:solidFill>
                  <a:srgbClr val="426293"/>
                </a:solidFill>
                <a:latin typeface="Baskerville Old Face" panose="02020602080505020303" pitchFamily="18" charset="0"/>
                <a:cs typeface="Roboto Cn"/>
              </a:rPr>
              <a:t> </a:t>
            </a:r>
            <a:r>
              <a:rPr sz="2800" b="1" spc="-30" dirty="0">
                <a:solidFill>
                  <a:srgbClr val="426293"/>
                </a:solidFill>
                <a:latin typeface="Baskerville Old Face" panose="02020602080505020303" pitchFamily="18" charset="0"/>
                <a:cs typeface="Roboto Cn"/>
              </a:rPr>
              <a:t>work,</a:t>
            </a:r>
            <a:r>
              <a:rPr sz="2800" b="1" spc="-3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etc.</a:t>
            </a:r>
            <a:endParaRPr sz="2800" dirty="0">
              <a:latin typeface="Baskerville Old Face" panose="02020602080505020303" pitchFamily="18" charset="0"/>
              <a:cs typeface="Roboto Cn"/>
            </a:endParaRPr>
          </a:p>
        </p:txBody>
      </p:sp>
      <p:pic>
        <p:nvPicPr>
          <p:cNvPr id="8" name="object 8"/>
          <p:cNvPicPr/>
          <p:nvPr/>
        </p:nvPicPr>
        <p:blipFill>
          <a:blip r:embed="rId2" cstate="print"/>
          <a:stretch>
            <a:fillRect/>
          </a:stretch>
        </p:blipFill>
        <p:spPr>
          <a:xfrm>
            <a:off x="8266176" y="1609344"/>
            <a:ext cx="1207007" cy="1219199"/>
          </a:xfrm>
          <a:prstGeom prst="rect">
            <a:avLst/>
          </a:prstGeom>
        </p:spPr>
      </p:pic>
      <p:pic>
        <p:nvPicPr>
          <p:cNvPr id="9" name="object 9"/>
          <p:cNvPicPr/>
          <p:nvPr/>
        </p:nvPicPr>
        <p:blipFill>
          <a:blip r:embed="rId3" cstate="print"/>
          <a:stretch>
            <a:fillRect/>
          </a:stretch>
        </p:blipFill>
        <p:spPr>
          <a:xfrm>
            <a:off x="900683" y="1889760"/>
            <a:ext cx="420623" cy="403859"/>
          </a:xfrm>
          <a:prstGeom prst="rect">
            <a:avLst/>
          </a:prstGeom>
        </p:spPr>
      </p:pic>
    </p:spTree>
    <p:extLst>
      <p:ext uri="{BB962C8B-B14F-4D97-AF65-F5344CB8AC3E}">
        <p14:creationId xmlns:p14="http://schemas.microsoft.com/office/powerpoint/2010/main" val="4054769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09600" y="1883515"/>
            <a:ext cx="5434965" cy="398186"/>
          </a:xfrm>
          <a:prstGeom prst="rect">
            <a:avLst/>
          </a:prstGeom>
        </p:spPr>
        <p:txBody>
          <a:bodyPr vert="horz" wrap="square" lIns="0" tIns="89535" rIns="0" bIns="0" rtlCol="0">
            <a:spAutoFit/>
          </a:bodyPr>
          <a:lstStyle/>
          <a:p>
            <a:pPr marL="904875">
              <a:lnSpc>
                <a:spcPts val="2390"/>
              </a:lnSpc>
              <a:spcBef>
                <a:spcPts val="705"/>
              </a:spcBef>
            </a:pPr>
            <a:r>
              <a:rPr spc="15" dirty="0"/>
              <a:t>Taxation </a:t>
            </a:r>
            <a:r>
              <a:rPr lang="en-US" spc="25" dirty="0"/>
              <a:t>Se</a:t>
            </a:r>
            <a:r>
              <a:rPr spc="25" dirty="0"/>
              <a:t>rvices </a:t>
            </a:r>
            <a:r>
              <a:rPr spc="10" dirty="0"/>
              <a:t>(Section</a:t>
            </a:r>
            <a:r>
              <a:rPr spc="5" dirty="0"/>
              <a:t> </a:t>
            </a:r>
            <a:r>
              <a:rPr spc="-30" dirty="0"/>
              <a:t>640)</a:t>
            </a:r>
          </a:p>
        </p:txBody>
      </p:sp>
      <p:sp>
        <p:nvSpPr>
          <p:cNvPr id="5" name="object 5"/>
          <p:cNvSpPr txBox="1"/>
          <p:nvPr/>
        </p:nvSpPr>
        <p:spPr>
          <a:xfrm>
            <a:off x="762000" y="2828543"/>
            <a:ext cx="8229600" cy="2927404"/>
          </a:xfrm>
          <a:prstGeom prst="rect">
            <a:avLst/>
          </a:prstGeom>
        </p:spPr>
        <p:txBody>
          <a:bodyPr vert="horz" wrap="square" lIns="0" tIns="78740" rIns="0" bIns="0" rtlCol="0">
            <a:spAutoFit/>
          </a:bodyPr>
          <a:lstStyle/>
          <a:p>
            <a:pPr>
              <a:lnSpc>
                <a:spcPct val="100000"/>
              </a:lnSpc>
              <a:spcBef>
                <a:spcPts val="15"/>
              </a:spcBef>
            </a:pPr>
            <a:endParaRPr sz="2750" dirty="0">
              <a:latin typeface="Roboto Cn"/>
              <a:cs typeface="Roboto Cn"/>
            </a:endParaRPr>
          </a:p>
          <a:p>
            <a:pPr marL="12700" marR="5080" algn="just">
              <a:lnSpc>
                <a:spcPct val="80000"/>
              </a:lnSpc>
            </a:pPr>
            <a:r>
              <a:rPr sz="2800" b="1" dirty="0">
                <a:solidFill>
                  <a:srgbClr val="426293"/>
                </a:solidFill>
                <a:latin typeface="Baskerville Old Face" panose="02020602080505020303" pitchFamily="18" charset="0"/>
                <a:cs typeface="Roboto Cn"/>
              </a:rPr>
              <a:t>Assistance </a:t>
            </a:r>
            <a:r>
              <a:rPr sz="2800" b="1" spc="-30" dirty="0">
                <a:solidFill>
                  <a:srgbClr val="426293"/>
                </a:solidFill>
                <a:latin typeface="Baskerville Old Face" panose="02020602080505020303" pitchFamily="18" charset="0"/>
                <a:cs typeface="Roboto Cn"/>
              </a:rPr>
              <a:t>in </a:t>
            </a:r>
            <a:r>
              <a:rPr sz="2800" b="1" spc="-15" dirty="0">
                <a:solidFill>
                  <a:srgbClr val="426293"/>
                </a:solidFill>
                <a:latin typeface="Baskerville Old Face" panose="02020602080505020303" pitchFamily="18" charset="0"/>
                <a:cs typeface="Roboto Cn"/>
              </a:rPr>
              <a:t>the </a:t>
            </a:r>
            <a:r>
              <a:rPr sz="2800" b="1" spc="-20" dirty="0">
                <a:solidFill>
                  <a:srgbClr val="426293"/>
                </a:solidFill>
                <a:latin typeface="Baskerville Old Face" panose="02020602080505020303" pitchFamily="18" charset="0"/>
                <a:cs typeface="Roboto Cn"/>
              </a:rPr>
              <a:t>Resolution </a:t>
            </a:r>
            <a:r>
              <a:rPr sz="2800" b="1" spc="10" dirty="0">
                <a:solidFill>
                  <a:srgbClr val="426293"/>
                </a:solidFill>
                <a:latin typeface="Baskerville Old Face" panose="02020602080505020303" pitchFamily="18" charset="0"/>
                <a:cs typeface="Roboto Cn"/>
              </a:rPr>
              <a:t>of </a:t>
            </a:r>
            <a:r>
              <a:rPr sz="2800" b="1" spc="5" dirty="0">
                <a:solidFill>
                  <a:srgbClr val="426293"/>
                </a:solidFill>
                <a:latin typeface="Baskerville Old Face" panose="02020602080505020303" pitchFamily="18" charset="0"/>
                <a:cs typeface="Roboto Cn"/>
              </a:rPr>
              <a:t>Tax </a:t>
            </a:r>
            <a:r>
              <a:rPr sz="2800" b="1" spc="-10" dirty="0">
                <a:solidFill>
                  <a:srgbClr val="426293"/>
                </a:solidFill>
                <a:latin typeface="Baskerville Old Face" panose="02020602080505020303" pitchFamily="18" charset="0"/>
                <a:cs typeface="Roboto Cn"/>
              </a:rPr>
              <a:t>Disputes </a:t>
            </a:r>
            <a:r>
              <a:rPr sz="2800" b="1" spc="-300" dirty="0">
                <a:solidFill>
                  <a:srgbClr val="426293"/>
                </a:solidFill>
                <a:latin typeface="Baskerville Old Face" panose="02020602080505020303" pitchFamily="18" charset="0"/>
                <a:cs typeface="Roboto Cn"/>
              </a:rPr>
              <a:t>-</a:t>
            </a:r>
            <a:r>
              <a:rPr sz="2800" b="1" spc="-29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Might </a:t>
            </a:r>
            <a:r>
              <a:rPr sz="2800" b="1" dirty="0">
                <a:solidFill>
                  <a:srgbClr val="426293"/>
                </a:solidFill>
                <a:latin typeface="Baskerville Old Face" panose="02020602080505020303" pitchFamily="18" charset="0"/>
                <a:cs typeface="Roboto Cn"/>
              </a:rPr>
              <a:t>create </a:t>
            </a:r>
            <a:r>
              <a:rPr sz="2800" b="1" spc="20" dirty="0">
                <a:solidFill>
                  <a:srgbClr val="426293"/>
                </a:solidFill>
                <a:latin typeface="Baskerville Old Face" panose="02020602080505020303" pitchFamily="18" charset="0"/>
                <a:cs typeface="Roboto Cn"/>
              </a:rPr>
              <a:t>a </a:t>
            </a:r>
            <a:r>
              <a:rPr sz="2800" b="1" spc="-60" dirty="0">
                <a:solidFill>
                  <a:srgbClr val="426293"/>
                </a:solidFill>
                <a:latin typeface="Baskerville Old Face" panose="02020602080505020303" pitchFamily="18" charset="0"/>
                <a:cs typeface="Roboto Cn"/>
              </a:rPr>
              <a:t>self- </a:t>
            </a:r>
            <a:r>
              <a:rPr sz="2800" b="1" spc="-47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review</a:t>
            </a:r>
            <a:r>
              <a:rPr sz="2800" b="1" spc="-5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or</a:t>
            </a:r>
            <a:r>
              <a:rPr sz="2800" b="1" spc="3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advocacy</a:t>
            </a:r>
            <a:r>
              <a:rPr sz="2800" b="1" spc="-3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threat</a:t>
            </a:r>
            <a:r>
              <a:rPr sz="2800" b="1" spc="-35" dirty="0">
                <a:solidFill>
                  <a:srgbClr val="426293"/>
                </a:solidFill>
                <a:latin typeface="Baskerville Old Face" panose="02020602080505020303" pitchFamily="18" charset="0"/>
                <a:cs typeface="Roboto Cn"/>
              </a:rPr>
              <a:t> </a:t>
            </a:r>
            <a:r>
              <a:rPr sz="2800" b="1" spc="-65" dirty="0">
                <a:solidFill>
                  <a:srgbClr val="426293"/>
                </a:solidFill>
                <a:latin typeface="Baskerville Old Face" panose="02020602080505020303" pitchFamily="18" charset="0"/>
                <a:cs typeface="Roboto Cn"/>
              </a:rPr>
              <a:t>–</a:t>
            </a:r>
            <a:r>
              <a:rPr sz="2800" b="1" spc="-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appropriate</a:t>
            </a:r>
            <a:r>
              <a:rPr sz="2800" b="1" spc="-40" dirty="0">
                <a:solidFill>
                  <a:srgbClr val="426293"/>
                </a:solidFill>
                <a:latin typeface="Baskerville Old Face" panose="02020602080505020303" pitchFamily="18" charset="0"/>
                <a:cs typeface="Roboto Cn"/>
              </a:rPr>
              <a:t> </a:t>
            </a:r>
            <a:r>
              <a:rPr sz="2800" b="1" dirty="0">
                <a:solidFill>
                  <a:srgbClr val="426293"/>
                </a:solidFill>
                <a:latin typeface="Baskerville Old Face" panose="02020602080505020303" pitchFamily="18" charset="0"/>
                <a:cs typeface="Roboto Cn"/>
              </a:rPr>
              <a:t>safeguards</a:t>
            </a:r>
            <a:r>
              <a:rPr sz="2800" b="1" spc="-3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to</a:t>
            </a:r>
            <a:r>
              <a:rPr sz="2800" b="1" spc="-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be</a:t>
            </a:r>
            <a:r>
              <a:rPr sz="2800" b="1" spc="-4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adopted</a:t>
            </a:r>
            <a:endParaRPr lang="en-US" sz="2800" b="1" spc="-5" dirty="0">
              <a:solidFill>
                <a:srgbClr val="426293"/>
              </a:solidFill>
              <a:latin typeface="Baskerville Old Face" panose="02020602080505020303" pitchFamily="18" charset="0"/>
              <a:cs typeface="Roboto Cn"/>
            </a:endParaRPr>
          </a:p>
          <a:p>
            <a:pPr marL="12700" marR="5080" algn="just">
              <a:lnSpc>
                <a:spcPct val="80000"/>
              </a:lnSpc>
            </a:pPr>
            <a:endParaRPr sz="2800" dirty="0">
              <a:latin typeface="Baskerville Old Face" panose="02020602080505020303" pitchFamily="18" charset="0"/>
              <a:cs typeface="Roboto Cn"/>
            </a:endParaRPr>
          </a:p>
          <a:p>
            <a:pPr marL="12700" marR="71755" algn="just">
              <a:lnSpc>
                <a:spcPct val="80000"/>
              </a:lnSpc>
            </a:pPr>
            <a:r>
              <a:rPr sz="2800" b="1" spc="-15" dirty="0">
                <a:solidFill>
                  <a:srgbClr val="426293"/>
                </a:solidFill>
                <a:latin typeface="Baskerville Old Face" panose="02020602080505020303" pitchFamily="18" charset="0"/>
                <a:cs typeface="Roboto Cn"/>
              </a:rPr>
              <a:t>Not to provide if </a:t>
            </a:r>
            <a:r>
              <a:rPr sz="2800" b="1" spc="-20" dirty="0">
                <a:solidFill>
                  <a:srgbClr val="426293"/>
                </a:solidFill>
                <a:latin typeface="Baskerville Old Face" panose="02020602080505020303" pitchFamily="18" charset="0"/>
                <a:cs typeface="Roboto Cn"/>
              </a:rPr>
              <a:t>involves </a:t>
            </a:r>
            <a:r>
              <a:rPr sz="2800" b="1" spc="-15" dirty="0">
                <a:solidFill>
                  <a:srgbClr val="426293"/>
                </a:solidFill>
                <a:latin typeface="Baskerville Old Face" panose="02020602080505020303" pitchFamily="18" charset="0"/>
                <a:cs typeface="Roboto Cn"/>
              </a:rPr>
              <a:t>acting </a:t>
            </a:r>
            <a:r>
              <a:rPr sz="2800" b="1" spc="25" dirty="0">
                <a:solidFill>
                  <a:srgbClr val="426293"/>
                </a:solidFill>
                <a:latin typeface="Baskerville Old Face" panose="02020602080505020303" pitchFamily="18" charset="0"/>
                <a:cs typeface="Roboto Cn"/>
              </a:rPr>
              <a:t>as </a:t>
            </a:r>
            <a:r>
              <a:rPr sz="2800" b="1" spc="-5" dirty="0">
                <a:solidFill>
                  <a:srgbClr val="426293"/>
                </a:solidFill>
                <a:latin typeface="Baskerville Old Face" panose="02020602080505020303" pitchFamily="18" charset="0"/>
                <a:cs typeface="Roboto Cn"/>
              </a:rPr>
              <a:t>advocate </a:t>
            </a:r>
            <a:r>
              <a:rPr sz="2800" b="1" dirty="0">
                <a:solidFill>
                  <a:srgbClr val="426293"/>
                </a:solidFill>
                <a:latin typeface="Baskerville Old Face" panose="02020602080505020303" pitchFamily="18" charset="0"/>
                <a:cs typeface="Roboto Cn"/>
              </a:rPr>
              <a:t>for </a:t>
            </a:r>
            <a:r>
              <a:rPr sz="2800" b="1" spc="-15" dirty="0">
                <a:solidFill>
                  <a:srgbClr val="426293"/>
                </a:solidFill>
                <a:latin typeface="Baskerville Old Face" panose="02020602080505020303" pitchFamily="18" charset="0"/>
                <a:cs typeface="Roboto Cn"/>
              </a:rPr>
              <a:t>the </a:t>
            </a:r>
            <a:r>
              <a:rPr sz="2800" b="1" spc="-20" dirty="0">
                <a:solidFill>
                  <a:srgbClr val="426293"/>
                </a:solidFill>
                <a:latin typeface="Baskerville Old Face" panose="02020602080505020303" pitchFamily="18" charset="0"/>
                <a:cs typeface="Roboto Cn"/>
              </a:rPr>
              <a:t>audit client </a:t>
            </a:r>
            <a:r>
              <a:rPr sz="2800" b="1" spc="-475" dirty="0">
                <a:solidFill>
                  <a:srgbClr val="426293"/>
                </a:solidFill>
                <a:latin typeface="Baskerville Old Face" panose="02020602080505020303" pitchFamily="18" charset="0"/>
                <a:cs typeface="Roboto Cn"/>
              </a:rPr>
              <a:t> </a:t>
            </a:r>
            <a:r>
              <a:rPr sz="2800" b="1" spc="-30" dirty="0">
                <a:solidFill>
                  <a:srgbClr val="426293"/>
                </a:solidFill>
                <a:latin typeface="Baskerville Old Face" panose="02020602080505020303" pitchFamily="18" charset="0"/>
                <a:cs typeface="Roboto Cn"/>
              </a:rPr>
              <a:t>OR</a:t>
            </a:r>
            <a:r>
              <a:rPr sz="2800" b="1" spc="-2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amounts </a:t>
            </a:r>
            <a:r>
              <a:rPr sz="2800" b="1" spc="-25" dirty="0">
                <a:solidFill>
                  <a:srgbClr val="426293"/>
                </a:solidFill>
                <a:latin typeface="Baskerville Old Face" panose="02020602080505020303" pitchFamily="18" charset="0"/>
                <a:cs typeface="Roboto Cn"/>
              </a:rPr>
              <a:t>involved </a:t>
            </a:r>
            <a:r>
              <a:rPr sz="2800" b="1" spc="5" dirty="0">
                <a:solidFill>
                  <a:srgbClr val="426293"/>
                </a:solidFill>
                <a:latin typeface="Baskerville Old Face" panose="02020602080505020303" pitchFamily="18" charset="0"/>
                <a:cs typeface="Roboto Cn"/>
              </a:rPr>
              <a:t>are </a:t>
            </a:r>
            <a:r>
              <a:rPr sz="2800" b="1" spc="-15" dirty="0">
                <a:solidFill>
                  <a:srgbClr val="426293"/>
                </a:solidFill>
                <a:latin typeface="Baskerville Old Face" panose="02020602080505020303" pitchFamily="18" charset="0"/>
                <a:cs typeface="Roboto Cn"/>
              </a:rPr>
              <a:t>material to the financial </a:t>
            </a:r>
            <a:r>
              <a:rPr sz="2800" b="1" spc="-10" dirty="0">
                <a:solidFill>
                  <a:srgbClr val="426293"/>
                </a:solidFill>
                <a:latin typeface="Baskerville Old Face" panose="02020602080505020303" pitchFamily="18" charset="0"/>
                <a:cs typeface="Roboto Cn"/>
              </a:rPr>
              <a:t>statements </a:t>
            </a:r>
            <a:r>
              <a:rPr sz="2800" b="1" spc="-5" dirty="0">
                <a:solidFill>
                  <a:srgbClr val="426293"/>
                </a:solidFill>
                <a:latin typeface="Baskerville Old Face" panose="02020602080505020303" pitchFamily="18" charset="0"/>
                <a:cs typeface="Roboto Cn"/>
              </a:rPr>
              <a:t>on </a:t>
            </a:r>
            <a:r>
              <a:rPr sz="2800" b="1"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which</a:t>
            </a:r>
            <a:r>
              <a:rPr sz="2800" b="1" spc="-6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the</a:t>
            </a:r>
            <a:r>
              <a:rPr sz="2800" b="1" spc="-2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firm</a:t>
            </a:r>
            <a:r>
              <a:rPr sz="2800" b="1" spc="-5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will</a:t>
            </a:r>
            <a:r>
              <a:rPr sz="2800" b="1" spc="-25" dirty="0">
                <a:solidFill>
                  <a:srgbClr val="426293"/>
                </a:solidFill>
                <a:latin typeface="Baskerville Old Face" panose="02020602080505020303" pitchFamily="18" charset="0"/>
                <a:cs typeface="Roboto Cn"/>
              </a:rPr>
              <a:t> </a:t>
            </a:r>
            <a:r>
              <a:rPr sz="2800" b="1" dirty="0">
                <a:solidFill>
                  <a:srgbClr val="426293"/>
                </a:solidFill>
                <a:latin typeface="Baskerville Old Face" panose="02020602080505020303" pitchFamily="18" charset="0"/>
                <a:cs typeface="Roboto Cn"/>
              </a:rPr>
              <a:t>express</a:t>
            </a:r>
            <a:r>
              <a:rPr sz="2800" b="1" spc="-4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an</a:t>
            </a:r>
            <a:r>
              <a:rPr sz="2800" b="1" spc="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opinion</a:t>
            </a:r>
            <a:endParaRPr sz="2800" dirty="0">
              <a:latin typeface="Baskerville Old Face" panose="02020602080505020303" pitchFamily="18" charset="0"/>
              <a:cs typeface="Roboto Cn"/>
            </a:endParaRPr>
          </a:p>
        </p:txBody>
      </p:sp>
      <p:pic>
        <p:nvPicPr>
          <p:cNvPr id="8" name="object 8"/>
          <p:cNvPicPr/>
          <p:nvPr/>
        </p:nvPicPr>
        <p:blipFill>
          <a:blip r:embed="rId2" cstate="print"/>
          <a:stretch>
            <a:fillRect/>
          </a:stretch>
        </p:blipFill>
        <p:spPr>
          <a:xfrm>
            <a:off x="8567532" y="1215456"/>
            <a:ext cx="1207007" cy="1219199"/>
          </a:xfrm>
          <a:prstGeom prst="rect">
            <a:avLst/>
          </a:prstGeom>
        </p:spPr>
      </p:pic>
      <p:pic>
        <p:nvPicPr>
          <p:cNvPr id="9" name="object 9"/>
          <p:cNvPicPr/>
          <p:nvPr/>
        </p:nvPicPr>
        <p:blipFill>
          <a:blip r:embed="rId3" cstate="print"/>
          <a:stretch>
            <a:fillRect/>
          </a:stretch>
        </p:blipFill>
        <p:spPr>
          <a:xfrm>
            <a:off x="900683" y="1889760"/>
            <a:ext cx="420623" cy="40385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72795"/>
          </a:xfrm>
          <a:prstGeom prst="rect">
            <a:avLst/>
          </a:prstGeom>
        </p:spPr>
        <p:txBody>
          <a:bodyPr vert="horz" wrap="square" lIns="0" tIns="229235" rIns="0" bIns="0" rtlCol="0">
            <a:spAutoFit/>
          </a:bodyPr>
          <a:lstStyle/>
          <a:p>
            <a:pPr marL="904875">
              <a:lnSpc>
                <a:spcPct val="100000"/>
              </a:lnSpc>
              <a:spcBef>
                <a:spcPts val="1805"/>
              </a:spcBef>
            </a:pPr>
            <a:r>
              <a:rPr spc="10" dirty="0"/>
              <a:t>Sponsoring</a:t>
            </a:r>
            <a:r>
              <a:rPr spc="-20" dirty="0"/>
              <a:t> </a:t>
            </a:r>
            <a:r>
              <a:rPr spc="20" dirty="0"/>
              <a:t>Activities</a:t>
            </a:r>
          </a:p>
        </p:txBody>
      </p:sp>
      <p:sp>
        <p:nvSpPr>
          <p:cNvPr id="3" name="object 3"/>
          <p:cNvSpPr txBox="1"/>
          <p:nvPr/>
        </p:nvSpPr>
        <p:spPr>
          <a:xfrm>
            <a:off x="135774" y="2542145"/>
            <a:ext cx="9786851" cy="3945567"/>
          </a:xfrm>
          <a:prstGeom prst="rect">
            <a:avLst/>
          </a:prstGeom>
        </p:spPr>
        <p:txBody>
          <a:bodyPr vert="horz" wrap="square" lIns="0" tIns="12065" rIns="0" bIns="0" rtlCol="0">
            <a:spAutoFit/>
          </a:bodyPr>
          <a:lstStyle/>
          <a:p>
            <a:pPr>
              <a:lnSpc>
                <a:spcPct val="100000"/>
              </a:lnSpc>
              <a:spcBef>
                <a:spcPts val="45"/>
              </a:spcBef>
              <a:buClr>
                <a:srgbClr val="C6D3E6"/>
              </a:buClr>
              <a:buFont typeface="Arial MT"/>
              <a:buChar char="•"/>
            </a:pPr>
            <a:endParaRPr sz="2100" dirty="0">
              <a:latin typeface="Roboto Cn"/>
              <a:cs typeface="Roboto Cn"/>
            </a:endParaRPr>
          </a:p>
          <a:p>
            <a:pPr marL="12700">
              <a:lnSpc>
                <a:spcPct val="100000"/>
              </a:lnSpc>
            </a:pPr>
            <a:r>
              <a:rPr sz="2800" b="1" u="sng" spc="-15" dirty="0">
                <a:solidFill>
                  <a:srgbClr val="C00000"/>
                </a:solidFill>
                <a:uFill>
                  <a:solidFill>
                    <a:srgbClr val="FF0000"/>
                  </a:solidFill>
                </a:uFill>
                <a:latin typeface="Roboto Cn"/>
                <a:cs typeface="Roboto Cn"/>
              </a:rPr>
              <a:t>Revised</a:t>
            </a:r>
            <a:r>
              <a:rPr sz="2800" b="1" u="sng" spc="-85" dirty="0">
                <a:solidFill>
                  <a:srgbClr val="C00000"/>
                </a:solidFill>
                <a:uFill>
                  <a:solidFill>
                    <a:srgbClr val="FF0000"/>
                  </a:solidFill>
                </a:uFill>
                <a:latin typeface="Roboto Cn"/>
                <a:cs typeface="Roboto Cn"/>
              </a:rPr>
              <a:t> </a:t>
            </a:r>
            <a:r>
              <a:rPr sz="2800" b="1" u="sng" spc="10" dirty="0">
                <a:solidFill>
                  <a:srgbClr val="C00000"/>
                </a:solidFill>
                <a:uFill>
                  <a:solidFill>
                    <a:srgbClr val="FF0000"/>
                  </a:solidFill>
                </a:uFill>
                <a:latin typeface="Roboto Cn"/>
                <a:cs typeface="Roboto Cn"/>
              </a:rPr>
              <a:t>Code</a:t>
            </a:r>
            <a:endParaRPr sz="2800" dirty="0">
              <a:solidFill>
                <a:srgbClr val="C00000"/>
              </a:solidFill>
              <a:latin typeface="Roboto Cn"/>
              <a:cs typeface="Roboto Cn"/>
            </a:endParaRPr>
          </a:p>
          <a:p>
            <a:pPr>
              <a:lnSpc>
                <a:spcPct val="100000"/>
              </a:lnSpc>
              <a:spcBef>
                <a:spcPts val="25"/>
              </a:spcBef>
            </a:pPr>
            <a:endParaRPr sz="2800" dirty="0">
              <a:latin typeface="Roboto Cn"/>
              <a:cs typeface="Roboto Cn"/>
            </a:endParaRPr>
          </a:p>
          <a:p>
            <a:pPr marL="469900" marR="233679" lvl="1" indent="-381000">
              <a:lnSpc>
                <a:spcPct val="80000"/>
              </a:lnSpc>
              <a:buClr>
                <a:srgbClr val="C6D3E6"/>
              </a:buClr>
              <a:buSzPct val="126315"/>
              <a:buFont typeface="Arial MT"/>
              <a:buChar char="•"/>
              <a:tabLst>
                <a:tab pos="469265" algn="l"/>
                <a:tab pos="470534" algn="l"/>
              </a:tabLst>
            </a:pPr>
            <a:r>
              <a:rPr sz="2800" b="1" dirty="0">
                <a:solidFill>
                  <a:srgbClr val="426293"/>
                </a:solidFill>
                <a:latin typeface="Baskerville Old Face" panose="02020602080505020303" pitchFamily="18" charset="0"/>
                <a:cs typeface="Roboto Cn"/>
              </a:rPr>
              <a:t>Member </a:t>
            </a:r>
            <a:r>
              <a:rPr sz="2800" b="1" spc="-5" dirty="0">
                <a:solidFill>
                  <a:srgbClr val="426293"/>
                </a:solidFill>
                <a:latin typeface="Baskerville Old Face" panose="02020602080505020303" pitchFamily="18" charset="0"/>
                <a:cs typeface="Roboto Cn"/>
              </a:rPr>
              <a:t>or </a:t>
            </a:r>
            <a:r>
              <a:rPr sz="2800" b="1" spc="-15" dirty="0">
                <a:solidFill>
                  <a:srgbClr val="426293"/>
                </a:solidFill>
                <a:latin typeface="Baskerville Old Face" panose="02020602080505020303" pitchFamily="18" charset="0"/>
                <a:cs typeface="Roboto Cn"/>
              </a:rPr>
              <a:t>Firm </a:t>
            </a:r>
            <a:r>
              <a:rPr sz="2800" b="1" spc="-20" dirty="0">
                <a:solidFill>
                  <a:srgbClr val="426293"/>
                </a:solidFill>
                <a:latin typeface="Baskerville Old Face" panose="02020602080505020303" pitchFamily="18" charset="0"/>
                <a:cs typeface="Roboto Cn"/>
              </a:rPr>
              <a:t>not permitted </a:t>
            </a:r>
            <a:r>
              <a:rPr sz="2800" b="1" spc="-15" dirty="0">
                <a:solidFill>
                  <a:srgbClr val="426293"/>
                </a:solidFill>
                <a:latin typeface="Baskerville Old Face" panose="02020602080505020303" pitchFamily="18" charset="0"/>
                <a:cs typeface="Roboto Cn"/>
              </a:rPr>
              <a:t>to </a:t>
            </a:r>
            <a:r>
              <a:rPr sz="2800" b="1" dirty="0">
                <a:solidFill>
                  <a:srgbClr val="426293"/>
                </a:solidFill>
                <a:latin typeface="Baskerville Old Face" panose="02020602080505020303" pitchFamily="18" charset="0"/>
                <a:cs typeface="Roboto Cn"/>
              </a:rPr>
              <a:t>sponsor </a:t>
            </a:r>
            <a:r>
              <a:rPr sz="2800" b="1" spc="-10" dirty="0">
                <a:solidFill>
                  <a:srgbClr val="426293"/>
                </a:solidFill>
                <a:latin typeface="Baskerville Old Face" panose="02020602080505020303" pitchFamily="18" charset="0"/>
                <a:cs typeface="Roboto Cn"/>
              </a:rPr>
              <a:t>an </a:t>
            </a:r>
            <a:r>
              <a:rPr sz="2800" b="1" spc="-20" dirty="0">
                <a:solidFill>
                  <a:srgbClr val="426293"/>
                </a:solidFill>
                <a:latin typeface="Baskerville Old Face" panose="02020602080505020303" pitchFamily="18" charset="0"/>
                <a:cs typeface="Roboto Cn"/>
              </a:rPr>
              <a:t>event. However, </a:t>
            </a:r>
            <a:r>
              <a:rPr sz="2800" b="1" spc="-25" dirty="0">
                <a:solidFill>
                  <a:srgbClr val="426293"/>
                </a:solidFill>
                <a:latin typeface="Baskerville Old Face" panose="02020602080505020303" pitchFamily="18" charset="0"/>
                <a:cs typeface="Roboto Cn"/>
              </a:rPr>
              <a:t>may </a:t>
            </a:r>
            <a:r>
              <a:rPr sz="2800" b="1" spc="-20" dirty="0">
                <a:solidFill>
                  <a:srgbClr val="426293"/>
                </a:solidFill>
                <a:latin typeface="Baskerville Old Face" panose="02020602080505020303" pitchFamily="18" charset="0"/>
                <a:cs typeface="Roboto Cn"/>
              </a:rPr>
              <a:t> </a:t>
            </a:r>
            <a:r>
              <a:rPr sz="2800" b="1" dirty="0">
                <a:solidFill>
                  <a:srgbClr val="426293"/>
                </a:solidFill>
                <a:latin typeface="Baskerville Old Face" panose="02020602080505020303" pitchFamily="18" charset="0"/>
                <a:cs typeface="Roboto Cn"/>
              </a:rPr>
              <a:t>sponsor</a:t>
            </a:r>
            <a:r>
              <a:rPr sz="2800" b="1" spc="-5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an</a:t>
            </a:r>
            <a:r>
              <a:rPr sz="2800" b="1" spc="-1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event</a:t>
            </a:r>
            <a:r>
              <a:rPr sz="2800" b="1" spc="-3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conducted</a:t>
            </a:r>
            <a:r>
              <a:rPr sz="2800" b="1" spc="-30" dirty="0">
                <a:solidFill>
                  <a:srgbClr val="426293"/>
                </a:solidFill>
                <a:latin typeface="Baskerville Old Face" panose="02020602080505020303" pitchFamily="18" charset="0"/>
                <a:cs typeface="Roboto Cn"/>
              </a:rPr>
              <a:t> </a:t>
            </a:r>
            <a:r>
              <a:rPr sz="2800" b="1" spc="-45" dirty="0">
                <a:solidFill>
                  <a:srgbClr val="426293"/>
                </a:solidFill>
                <a:latin typeface="Baskerville Old Face" panose="02020602080505020303" pitchFamily="18" charset="0"/>
                <a:cs typeface="Roboto Cn"/>
              </a:rPr>
              <a:t>by</a:t>
            </a:r>
            <a:r>
              <a:rPr sz="2800" b="1"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a</a:t>
            </a:r>
            <a:r>
              <a:rPr sz="2800" b="1" spc="-2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Programme</a:t>
            </a:r>
            <a:r>
              <a:rPr sz="2800" b="1" spc="-60"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Organizing</a:t>
            </a:r>
            <a:r>
              <a:rPr sz="2800" b="1" spc="-45" dirty="0">
                <a:solidFill>
                  <a:srgbClr val="426293"/>
                </a:solidFill>
                <a:latin typeface="Baskerville Old Face" panose="02020602080505020303" pitchFamily="18" charset="0"/>
                <a:cs typeface="Roboto Cn"/>
              </a:rPr>
              <a:t> </a:t>
            </a:r>
            <a:r>
              <a:rPr sz="2800" b="1" spc="-50" dirty="0">
                <a:solidFill>
                  <a:srgbClr val="426293"/>
                </a:solidFill>
                <a:latin typeface="Baskerville Old Face" panose="02020602080505020303" pitchFamily="18" charset="0"/>
                <a:cs typeface="Roboto Cn"/>
              </a:rPr>
              <a:t>Unit</a:t>
            </a:r>
            <a:r>
              <a:rPr sz="2800" b="1" spc="-3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(PoU)</a:t>
            </a:r>
            <a:r>
              <a:rPr sz="2800" b="1" spc="-4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of </a:t>
            </a:r>
            <a:r>
              <a:rPr sz="2800" b="1" spc="-40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ICAI</a:t>
            </a:r>
            <a:r>
              <a:rPr sz="2800" b="1" spc="-45" dirty="0">
                <a:solidFill>
                  <a:srgbClr val="426293"/>
                </a:solidFill>
                <a:latin typeface="Baskerville Old Face" panose="02020602080505020303" pitchFamily="18" charset="0"/>
                <a:cs typeface="Roboto Cn"/>
              </a:rPr>
              <a:t> </a:t>
            </a:r>
            <a:r>
              <a:rPr sz="2800" b="1" spc="-90" dirty="0">
                <a:solidFill>
                  <a:srgbClr val="426293"/>
                </a:solidFill>
                <a:latin typeface="Baskerville Old Face" panose="02020602080505020303" pitchFamily="18" charset="0"/>
                <a:cs typeface="Roboto Cn"/>
              </a:rPr>
              <a:t>,</a:t>
            </a:r>
            <a:r>
              <a:rPr sz="2800" b="1" spc="-2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provided</a:t>
            </a:r>
            <a:r>
              <a:rPr sz="2800" b="1" spc="-5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it</a:t>
            </a:r>
            <a:r>
              <a:rPr sz="2800" b="1" spc="-3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has</a:t>
            </a:r>
            <a:r>
              <a:rPr sz="2800" b="1" spc="-3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prior</a:t>
            </a:r>
            <a:r>
              <a:rPr sz="2800" b="1" spc="-3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approval</a:t>
            </a:r>
            <a:r>
              <a:rPr sz="2800" b="1" spc="-4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of</a:t>
            </a:r>
            <a:r>
              <a:rPr sz="2800" b="1" spc="-2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CPE</a:t>
            </a:r>
            <a:endParaRPr lang="en-IN" sz="2800" b="1" spc="5" dirty="0">
              <a:solidFill>
                <a:srgbClr val="426293"/>
              </a:solidFill>
              <a:latin typeface="Baskerville Old Face" panose="02020602080505020303" pitchFamily="18" charset="0"/>
              <a:cs typeface="Roboto Cn"/>
            </a:endParaRPr>
          </a:p>
          <a:p>
            <a:pPr marL="469900" marR="233679" lvl="1" indent="-381000">
              <a:lnSpc>
                <a:spcPct val="80000"/>
              </a:lnSpc>
              <a:buClr>
                <a:srgbClr val="C6D3E6"/>
              </a:buClr>
              <a:buSzPct val="126315"/>
              <a:buFont typeface="Arial MT"/>
              <a:buChar char="•"/>
              <a:tabLst>
                <a:tab pos="469265" algn="l"/>
                <a:tab pos="470534" algn="l"/>
              </a:tabLst>
            </a:pPr>
            <a:endParaRPr sz="2800" dirty="0">
              <a:latin typeface="Baskerville Old Face" panose="02020602080505020303" pitchFamily="18" charset="0"/>
              <a:cs typeface="Roboto Cn"/>
            </a:endParaRPr>
          </a:p>
          <a:p>
            <a:pPr marL="469900" marR="5080" lvl="1" indent="-381000">
              <a:spcBef>
                <a:spcPts val="590"/>
              </a:spcBef>
              <a:buClr>
                <a:srgbClr val="C6D3E6"/>
              </a:buClr>
              <a:buSzPct val="126315"/>
              <a:buFont typeface="Arial MT"/>
              <a:buChar char="•"/>
              <a:tabLst>
                <a:tab pos="469265" algn="l"/>
                <a:tab pos="470534" algn="l"/>
              </a:tabLst>
            </a:pPr>
            <a:r>
              <a:rPr sz="2800" b="1" dirty="0">
                <a:solidFill>
                  <a:srgbClr val="426293"/>
                </a:solidFill>
                <a:latin typeface="Baskerville Old Face" panose="02020602080505020303" pitchFamily="18" charset="0"/>
                <a:cs typeface="Roboto Cn"/>
              </a:rPr>
              <a:t>Members </a:t>
            </a:r>
            <a:r>
              <a:rPr sz="2800" b="1" spc="-10" dirty="0">
                <a:solidFill>
                  <a:srgbClr val="426293"/>
                </a:solidFill>
                <a:latin typeface="Baskerville Old Face" panose="02020602080505020303" pitchFamily="18" charset="0"/>
                <a:cs typeface="Roboto Cn"/>
              </a:rPr>
              <a:t>sponsoring </a:t>
            </a:r>
            <a:r>
              <a:rPr sz="2800" b="1" spc="-20" dirty="0">
                <a:solidFill>
                  <a:srgbClr val="426293"/>
                </a:solidFill>
                <a:latin typeface="Baskerville Old Face" panose="02020602080505020303" pitchFamily="18" charset="0"/>
                <a:cs typeface="Roboto Cn"/>
              </a:rPr>
              <a:t>activities </a:t>
            </a:r>
            <a:r>
              <a:rPr sz="2800" b="1" spc="-25" dirty="0">
                <a:solidFill>
                  <a:srgbClr val="426293"/>
                </a:solidFill>
                <a:latin typeface="Baskerville Old Face" panose="02020602080505020303" pitchFamily="18" charset="0"/>
                <a:cs typeface="Roboto Cn"/>
              </a:rPr>
              <a:t>relating </a:t>
            </a:r>
            <a:r>
              <a:rPr sz="2800" b="1" spc="-5" dirty="0">
                <a:solidFill>
                  <a:srgbClr val="426293"/>
                </a:solidFill>
                <a:latin typeface="Baskerville Old Face" panose="02020602080505020303" pitchFamily="18" charset="0"/>
                <a:cs typeface="Roboto Cn"/>
              </a:rPr>
              <a:t>to </a:t>
            </a:r>
            <a:r>
              <a:rPr sz="2800" b="1" spc="-35" dirty="0">
                <a:solidFill>
                  <a:srgbClr val="426293"/>
                </a:solidFill>
                <a:latin typeface="Baskerville Old Face" panose="02020602080505020303" pitchFamily="18" charset="0"/>
                <a:cs typeface="Roboto Cn"/>
              </a:rPr>
              <a:t>CSR</a:t>
            </a:r>
            <a:r>
              <a:rPr sz="2800" b="1" spc="-30"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may mention </a:t>
            </a:r>
            <a:r>
              <a:rPr sz="2800" b="1" spc="-20" dirty="0">
                <a:solidFill>
                  <a:srgbClr val="426293"/>
                </a:solidFill>
                <a:latin typeface="Baskerville Old Face" panose="02020602080505020303" pitchFamily="18" charset="0"/>
                <a:cs typeface="Roboto Cn"/>
              </a:rPr>
              <a:t>their </a:t>
            </a:r>
            <a:r>
              <a:rPr sz="2800" b="1" spc="-15" dirty="0">
                <a:solidFill>
                  <a:srgbClr val="426293"/>
                </a:solidFill>
                <a:latin typeface="Baskerville Old Face" panose="02020602080505020303" pitchFamily="18" charset="0"/>
                <a:cs typeface="Roboto Cn"/>
              </a:rPr>
              <a:t> </a:t>
            </a:r>
            <a:r>
              <a:rPr sz="2800" b="1" spc="-30" dirty="0">
                <a:solidFill>
                  <a:srgbClr val="426293"/>
                </a:solidFill>
                <a:latin typeface="Baskerville Old Face" panose="02020602080505020303" pitchFamily="18" charset="0"/>
                <a:cs typeface="Roboto Cn"/>
              </a:rPr>
              <a:t>individual</a:t>
            </a:r>
            <a:r>
              <a:rPr sz="2800" b="1" spc="-3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name</a:t>
            </a:r>
            <a:r>
              <a:rPr sz="2800" b="1" spc="-3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with</a:t>
            </a:r>
            <a:r>
              <a:rPr sz="2800" b="1" spc="-2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the</a:t>
            </a:r>
            <a:r>
              <a:rPr sz="2800" b="1" spc="-3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prefix</a:t>
            </a:r>
            <a:r>
              <a:rPr sz="2800" b="1" spc="-30" dirty="0">
                <a:solidFill>
                  <a:srgbClr val="426293"/>
                </a:solidFill>
                <a:latin typeface="Baskerville Old Face" panose="02020602080505020303" pitchFamily="18" charset="0"/>
                <a:cs typeface="Roboto Cn"/>
              </a:rPr>
              <a:t> </a:t>
            </a:r>
            <a:r>
              <a:rPr sz="2800" b="1" spc="-40" dirty="0">
                <a:solidFill>
                  <a:srgbClr val="426293"/>
                </a:solidFill>
                <a:latin typeface="Baskerville Old Face" panose="02020602080505020303" pitchFamily="18" charset="0"/>
                <a:cs typeface="Roboto Cn"/>
              </a:rPr>
              <a:t>“CA”.</a:t>
            </a:r>
            <a:r>
              <a:rPr sz="2800" b="1" spc="-4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However,</a:t>
            </a:r>
            <a:r>
              <a:rPr sz="2800" b="1" spc="-5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the </a:t>
            </a:r>
            <a:r>
              <a:rPr sz="2800" b="1" spc="-20" dirty="0">
                <a:solidFill>
                  <a:srgbClr val="426293"/>
                </a:solidFill>
                <a:latin typeface="Baskerville Old Face" panose="02020602080505020303" pitchFamily="18" charset="0"/>
                <a:cs typeface="Roboto Cn"/>
              </a:rPr>
              <a:t>mention</a:t>
            </a:r>
            <a:r>
              <a:rPr sz="2800" b="1" spc="-4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of</a:t>
            </a:r>
            <a:r>
              <a:rPr sz="2800" b="1" spc="-25"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Firm</a:t>
            </a:r>
            <a:r>
              <a:rPr sz="2800" b="1" spc="-4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name </a:t>
            </a:r>
            <a:r>
              <a:rPr sz="2800" b="1" spc="-40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or</a:t>
            </a:r>
            <a:r>
              <a:rPr sz="2800" b="1" spc="-40" dirty="0">
                <a:solidFill>
                  <a:srgbClr val="426293"/>
                </a:solidFill>
                <a:latin typeface="Baskerville Old Face" panose="02020602080505020303" pitchFamily="18" charset="0"/>
                <a:cs typeface="Roboto Cn"/>
              </a:rPr>
              <a:t> </a:t>
            </a:r>
            <a:r>
              <a:rPr sz="2800" b="1" spc="30" dirty="0">
                <a:solidFill>
                  <a:srgbClr val="426293"/>
                </a:solidFill>
                <a:latin typeface="Baskerville Old Face" panose="02020602080505020303" pitchFamily="18" charset="0"/>
                <a:cs typeface="Roboto Cn"/>
              </a:rPr>
              <a:t>CA</a:t>
            </a:r>
            <a:r>
              <a:rPr sz="2800" b="1" spc="-1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Logo</a:t>
            </a:r>
            <a:r>
              <a:rPr sz="2800" b="1" spc="-4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is</a:t>
            </a:r>
            <a:r>
              <a:rPr sz="2800" b="1" spc="-5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not</a:t>
            </a:r>
            <a:r>
              <a:rPr sz="2800" b="1" spc="-1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permitted.</a:t>
            </a:r>
            <a:endParaRPr sz="2800" dirty="0">
              <a:latin typeface="Baskerville Old Face" panose="02020602080505020303" pitchFamily="18" charset="0"/>
              <a:cs typeface="Roboto Cn"/>
            </a:endParaRPr>
          </a:p>
        </p:txBody>
      </p:sp>
      <p:pic>
        <p:nvPicPr>
          <p:cNvPr id="5" name="object 5"/>
          <p:cNvPicPr/>
          <p:nvPr/>
        </p:nvPicPr>
        <p:blipFill>
          <a:blip r:embed="rId2" cstate="print"/>
          <a:stretch>
            <a:fillRect/>
          </a:stretch>
        </p:blipFill>
        <p:spPr>
          <a:xfrm>
            <a:off x="8266176" y="1609344"/>
            <a:ext cx="1207007" cy="1219199"/>
          </a:xfrm>
          <a:prstGeom prst="rect">
            <a:avLst/>
          </a:prstGeom>
        </p:spPr>
      </p:pic>
      <p:grpSp>
        <p:nvGrpSpPr>
          <p:cNvPr id="6" name="object 6"/>
          <p:cNvGrpSpPr/>
          <p:nvPr/>
        </p:nvGrpSpPr>
        <p:grpSpPr>
          <a:xfrm>
            <a:off x="758952" y="1944623"/>
            <a:ext cx="330835" cy="294640"/>
            <a:chOff x="758952" y="1944623"/>
            <a:chExt cx="330835" cy="294640"/>
          </a:xfrm>
        </p:grpSpPr>
        <p:sp>
          <p:nvSpPr>
            <p:cNvPr id="7" name="object 7"/>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8" name="object 8"/>
            <p:cNvPicPr/>
            <p:nvPr/>
          </p:nvPicPr>
          <p:blipFill>
            <a:blip r:embed="rId3" cstate="print"/>
            <a:stretch>
              <a:fillRect/>
            </a:stretch>
          </p:blipFill>
          <p:spPr>
            <a:xfrm>
              <a:off x="826007" y="2017775"/>
              <a:ext cx="190499" cy="105156"/>
            </a:xfrm>
            <a:prstGeom prst="rect">
              <a:avLst/>
            </a:prstGeom>
          </p:spPr>
        </p:pic>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37298" y="1705558"/>
            <a:ext cx="5434965" cy="772795"/>
          </a:xfrm>
          <a:prstGeom prst="rect">
            <a:avLst/>
          </a:prstGeom>
        </p:spPr>
        <p:txBody>
          <a:bodyPr vert="horz" wrap="square" lIns="0" tIns="229235" rIns="0" bIns="0" rtlCol="0">
            <a:spAutoFit/>
          </a:bodyPr>
          <a:lstStyle/>
          <a:p>
            <a:pPr marR="334010" algn="ctr">
              <a:lnSpc>
                <a:spcPct val="100000"/>
              </a:lnSpc>
              <a:spcBef>
                <a:spcPts val="1805"/>
              </a:spcBef>
            </a:pPr>
            <a:r>
              <a:rPr spc="15" dirty="0"/>
              <a:t>Size</a:t>
            </a:r>
            <a:r>
              <a:rPr spc="-5" dirty="0"/>
              <a:t> </a:t>
            </a:r>
            <a:r>
              <a:rPr spc="-45" dirty="0"/>
              <a:t>/</a:t>
            </a:r>
            <a:r>
              <a:rPr spc="10" dirty="0"/>
              <a:t> </a:t>
            </a:r>
            <a:r>
              <a:rPr spc="5" dirty="0"/>
              <a:t>illumination</a:t>
            </a:r>
            <a:r>
              <a:rPr spc="-10" dirty="0"/>
              <a:t> </a:t>
            </a:r>
            <a:r>
              <a:rPr spc="20" dirty="0"/>
              <a:t>of</a:t>
            </a:r>
            <a:r>
              <a:rPr spc="-5" dirty="0"/>
              <a:t> </a:t>
            </a:r>
            <a:r>
              <a:rPr spc="10" dirty="0"/>
              <a:t>Sign</a:t>
            </a:r>
            <a:r>
              <a:rPr spc="-15" dirty="0"/>
              <a:t> </a:t>
            </a:r>
            <a:r>
              <a:rPr spc="10" dirty="0"/>
              <a:t>Board</a:t>
            </a:r>
          </a:p>
        </p:txBody>
      </p:sp>
      <p:sp>
        <p:nvSpPr>
          <p:cNvPr id="3" name="object 3"/>
          <p:cNvSpPr/>
          <p:nvPr/>
        </p:nvSpPr>
        <p:spPr>
          <a:xfrm>
            <a:off x="3806952" y="4174235"/>
            <a:ext cx="53340" cy="12700"/>
          </a:xfrm>
          <a:custGeom>
            <a:avLst/>
            <a:gdLst/>
            <a:ahLst/>
            <a:cxnLst/>
            <a:rect l="l" t="t" r="r" b="b"/>
            <a:pathLst>
              <a:path w="53339" h="12700">
                <a:moveTo>
                  <a:pt x="53340" y="12191"/>
                </a:moveTo>
                <a:lnTo>
                  <a:pt x="0" y="12191"/>
                </a:lnTo>
                <a:lnTo>
                  <a:pt x="0" y="0"/>
                </a:lnTo>
                <a:lnTo>
                  <a:pt x="53340" y="0"/>
                </a:lnTo>
                <a:lnTo>
                  <a:pt x="53340" y="12191"/>
                </a:lnTo>
                <a:close/>
              </a:path>
            </a:pathLst>
          </a:custGeom>
          <a:solidFill>
            <a:srgbClr val="426293"/>
          </a:solidFill>
        </p:spPr>
        <p:txBody>
          <a:bodyPr wrap="square" lIns="0" tIns="0" rIns="0" bIns="0" rtlCol="0"/>
          <a:lstStyle/>
          <a:p>
            <a:endParaRPr/>
          </a:p>
        </p:txBody>
      </p:sp>
      <p:sp>
        <p:nvSpPr>
          <p:cNvPr id="4" name="object 4"/>
          <p:cNvSpPr txBox="1"/>
          <p:nvPr/>
        </p:nvSpPr>
        <p:spPr>
          <a:xfrm>
            <a:off x="242073" y="2901682"/>
            <a:ext cx="9296400" cy="4746492"/>
          </a:xfrm>
          <a:prstGeom prst="rect">
            <a:avLst/>
          </a:prstGeom>
        </p:spPr>
        <p:txBody>
          <a:bodyPr vert="horz" wrap="square" lIns="0" tIns="13335" rIns="0" bIns="0" rtlCol="0">
            <a:spAutoFit/>
          </a:bodyPr>
          <a:lstStyle/>
          <a:p>
            <a:pPr marL="12700">
              <a:lnSpc>
                <a:spcPct val="100000"/>
              </a:lnSpc>
              <a:spcBef>
                <a:spcPts val="105"/>
              </a:spcBef>
            </a:pPr>
            <a:r>
              <a:rPr sz="2800" b="1" u="sng" spc="-20" dirty="0">
                <a:solidFill>
                  <a:srgbClr val="FF0000"/>
                </a:solidFill>
                <a:uFill>
                  <a:solidFill>
                    <a:srgbClr val="FF0000"/>
                  </a:solidFill>
                </a:uFill>
                <a:latin typeface="Baskerville Old Face" panose="02020602080505020303" pitchFamily="18" charset="0"/>
                <a:cs typeface="Roboto Cn"/>
              </a:rPr>
              <a:t>Existing</a:t>
            </a:r>
            <a:r>
              <a:rPr sz="2800" b="1" u="sng" spc="-70" dirty="0">
                <a:solidFill>
                  <a:srgbClr val="FF0000"/>
                </a:solidFill>
                <a:uFill>
                  <a:solidFill>
                    <a:srgbClr val="FF0000"/>
                  </a:solidFill>
                </a:uFill>
                <a:latin typeface="Baskerville Old Face" panose="02020602080505020303" pitchFamily="18" charset="0"/>
                <a:cs typeface="Roboto Cn"/>
              </a:rPr>
              <a:t> </a:t>
            </a:r>
            <a:r>
              <a:rPr sz="2800" b="1" u="sng" spc="-20" dirty="0">
                <a:solidFill>
                  <a:srgbClr val="FF0000"/>
                </a:solidFill>
                <a:uFill>
                  <a:solidFill>
                    <a:srgbClr val="FF0000"/>
                  </a:solidFill>
                </a:uFill>
                <a:latin typeface="Baskerville Old Face" panose="02020602080505020303" pitchFamily="18" charset="0"/>
                <a:cs typeface="Roboto Cn"/>
              </a:rPr>
              <a:t>provision</a:t>
            </a:r>
            <a:endParaRPr sz="2800" dirty="0">
              <a:latin typeface="Baskerville Old Face" panose="02020602080505020303" pitchFamily="18" charset="0"/>
              <a:cs typeface="Roboto Cn"/>
            </a:endParaRPr>
          </a:p>
          <a:p>
            <a:pPr marL="469265" marR="5080">
              <a:spcBef>
                <a:spcPts val="580"/>
              </a:spcBef>
            </a:pPr>
            <a:r>
              <a:rPr sz="2800" b="1" spc="-25" dirty="0">
                <a:solidFill>
                  <a:srgbClr val="426293"/>
                </a:solidFill>
                <a:latin typeface="Baskerville Old Face" panose="02020602080505020303" pitchFamily="18" charset="0"/>
                <a:cs typeface="Roboto Cn"/>
              </a:rPr>
              <a:t>With </a:t>
            </a:r>
            <a:r>
              <a:rPr sz="2800" b="1" spc="-10" dirty="0">
                <a:solidFill>
                  <a:srgbClr val="426293"/>
                </a:solidFill>
                <a:latin typeface="Baskerville Old Face" panose="02020602080505020303" pitchFamily="18" charset="0"/>
                <a:cs typeface="Roboto Cn"/>
              </a:rPr>
              <a:t>regard </a:t>
            </a:r>
            <a:r>
              <a:rPr sz="2800" b="1" spc="-15" dirty="0">
                <a:solidFill>
                  <a:srgbClr val="426293"/>
                </a:solidFill>
                <a:latin typeface="Baskerville Old Face" panose="02020602080505020303" pitchFamily="18" charset="0"/>
                <a:cs typeface="Roboto Cn"/>
              </a:rPr>
              <a:t>to </a:t>
            </a:r>
            <a:r>
              <a:rPr sz="2800" b="1" spc="-10" dirty="0">
                <a:solidFill>
                  <a:srgbClr val="426293"/>
                </a:solidFill>
                <a:latin typeface="Baskerville Old Face" panose="02020602080505020303" pitchFamily="18" charset="0"/>
                <a:cs typeface="Roboto Cn"/>
              </a:rPr>
              <a:t>the </a:t>
            </a:r>
            <a:r>
              <a:rPr sz="2800" b="1" spc="-5" dirty="0">
                <a:solidFill>
                  <a:srgbClr val="426293"/>
                </a:solidFill>
                <a:latin typeface="Baskerville Old Face" panose="02020602080505020303" pitchFamily="18" charset="0"/>
                <a:cs typeface="Roboto Cn"/>
              </a:rPr>
              <a:t>size </a:t>
            </a:r>
            <a:r>
              <a:rPr sz="2800" b="1" spc="10" dirty="0">
                <a:solidFill>
                  <a:srgbClr val="426293"/>
                </a:solidFill>
                <a:latin typeface="Baskerville Old Face" panose="02020602080505020303" pitchFamily="18" charset="0"/>
                <a:cs typeface="Roboto Cn"/>
              </a:rPr>
              <a:t>of </a:t>
            </a:r>
            <a:r>
              <a:rPr sz="2800" b="1" spc="-10" dirty="0">
                <a:solidFill>
                  <a:srgbClr val="426293"/>
                </a:solidFill>
                <a:latin typeface="Baskerville Old Face" panose="02020602080505020303" pitchFamily="18" charset="0"/>
                <a:cs typeface="Roboto Cn"/>
              </a:rPr>
              <a:t>sign </a:t>
            </a:r>
            <a:r>
              <a:rPr sz="2800" b="1" dirty="0">
                <a:solidFill>
                  <a:srgbClr val="426293"/>
                </a:solidFill>
                <a:latin typeface="Baskerville Old Face" panose="02020602080505020303" pitchFamily="18" charset="0"/>
                <a:cs typeface="Roboto Cn"/>
              </a:rPr>
              <a:t>board </a:t>
            </a:r>
            <a:r>
              <a:rPr sz="2800" b="1" spc="5" dirty="0">
                <a:solidFill>
                  <a:srgbClr val="426293"/>
                </a:solidFill>
                <a:latin typeface="Baskerville Old Face" panose="02020602080505020303" pitchFamily="18" charset="0"/>
                <a:cs typeface="Roboto Cn"/>
              </a:rPr>
              <a:t>for </a:t>
            </a:r>
            <a:r>
              <a:rPr sz="2800" b="1" spc="-10" dirty="0">
                <a:solidFill>
                  <a:srgbClr val="426293"/>
                </a:solidFill>
                <a:latin typeface="Baskerville Old Face" panose="02020602080505020303" pitchFamily="18" charset="0"/>
                <a:cs typeface="Roboto Cn"/>
              </a:rPr>
              <a:t>his </a:t>
            </a:r>
            <a:r>
              <a:rPr sz="2800" b="1" spc="5" dirty="0">
                <a:solidFill>
                  <a:srgbClr val="426293"/>
                </a:solidFill>
                <a:latin typeface="Baskerville Old Face" panose="02020602080505020303" pitchFamily="18" charset="0"/>
                <a:cs typeface="Roboto Cn"/>
              </a:rPr>
              <a:t>office </a:t>
            </a:r>
            <a:r>
              <a:rPr sz="2800" b="1" spc="-25" dirty="0">
                <a:solidFill>
                  <a:srgbClr val="426293"/>
                </a:solidFill>
                <a:latin typeface="Baskerville Old Face" panose="02020602080505020303" pitchFamily="18" charset="0"/>
                <a:cs typeface="Roboto Cn"/>
              </a:rPr>
              <a:t>that </a:t>
            </a:r>
            <a:r>
              <a:rPr sz="2800" b="1" spc="25" dirty="0">
                <a:solidFill>
                  <a:srgbClr val="426293"/>
                </a:solidFill>
                <a:latin typeface="Baskerville Old Face" panose="02020602080505020303" pitchFamily="18" charset="0"/>
                <a:cs typeface="Roboto Cn"/>
              </a:rPr>
              <a:t>a </a:t>
            </a:r>
            <a:r>
              <a:rPr sz="2800" b="1" spc="-10" dirty="0">
                <a:solidFill>
                  <a:srgbClr val="426293"/>
                </a:solidFill>
                <a:latin typeface="Baskerville Old Face" panose="02020602080505020303" pitchFamily="18" charset="0"/>
                <a:cs typeface="Roboto Cn"/>
              </a:rPr>
              <a:t>member </a:t>
            </a:r>
            <a:r>
              <a:rPr sz="2800" b="1" spc="-43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can </a:t>
            </a:r>
            <a:r>
              <a:rPr sz="2800" b="1" spc="-20" dirty="0">
                <a:solidFill>
                  <a:srgbClr val="426293"/>
                </a:solidFill>
                <a:latin typeface="Baskerville Old Face" panose="02020602080505020303" pitchFamily="18" charset="0"/>
                <a:cs typeface="Roboto Cn"/>
              </a:rPr>
              <a:t>put </a:t>
            </a:r>
            <a:r>
              <a:rPr sz="2800" b="1" spc="-45" dirty="0">
                <a:solidFill>
                  <a:srgbClr val="426293"/>
                </a:solidFill>
                <a:latin typeface="Baskerville Old Face" panose="02020602080505020303" pitchFamily="18" charset="0"/>
                <a:cs typeface="Roboto Cn"/>
              </a:rPr>
              <a:t>up, </a:t>
            </a:r>
            <a:r>
              <a:rPr sz="2800" b="1" spc="-30" dirty="0">
                <a:solidFill>
                  <a:srgbClr val="426293"/>
                </a:solidFill>
                <a:latin typeface="Baskerville Old Face" panose="02020602080505020303" pitchFamily="18" charset="0"/>
                <a:cs typeface="Roboto Cn"/>
              </a:rPr>
              <a:t>it </a:t>
            </a:r>
            <a:r>
              <a:rPr sz="2800" b="1" dirty="0">
                <a:solidFill>
                  <a:srgbClr val="426293"/>
                </a:solidFill>
                <a:latin typeface="Baskerville Old Face" panose="02020602080505020303" pitchFamily="18" charset="0"/>
                <a:cs typeface="Roboto Cn"/>
              </a:rPr>
              <a:t>is </a:t>
            </a:r>
            <a:r>
              <a:rPr sz="2800" b="1" spc="25" dirty="0">
                <a:solidFill>
                  <a:srgbClr val="426293"/>
                </a:solidFill>
                <a:latin typeface="Baskerville Old Face" panose="02020602080505020303" pitchFamily="18" charset="0"/>
                <a:cs typeface="Roboto Cn"/>
              </a:rPr>
              <a:t>a </a:t>
            </a:r>
            <a:r>
              <a:rPr sz="2800" b="1" spc="-15" dirty="0">
                <a:solidFill>
                  <a:srgbClr val="426293"/>
                </a:solidFill>
                <a:latin typeface="Baskerville Old Face" panose="02020602080505020303" pitchFamily="18" charset="0"/>
                <a:cs typeface="Roboto Cn"/>
              </a:rPr>
              <a:t>matter </a:t>
            </a:r>
            <a:r>
              <a:rPr sz="2800" b="1" spc="-25" dirty="0">
                <a:solidFill>
                  <a:srgbClr val="426293"/>
                </a:solidFill>
                <a:latin typeface="Baskerville Old Face" panose="02020602080505020303" pitchFamily="18" charset="0"/>
                <a:cs typeface="Roboto Cn"/>
              </a:rPr>
              <a:t>in </a:t>
            </a:r>
            <a:r>
              <a:rPr sz="2800" b="1" spc="-10" dirty="0">
                <a:solidFill>
                  <a:srgbClr val="426293"/>
                </a:solidFill>
                <a:latin typeface="Baskerville Old Face" panose="02020602080505020303" pitchFamily="18" charset="0"/>
                <a:cs typeface="Roboto Cn"/>
              </a:rPr>
              <a:t>which the </a:t>
            </a:r>
            <a:r>
              <a:rPr sz="2800" b="1" spc="-5" dirty="0">
                <a:solidFill>
                  <a:srgbClr val="426293"/>
                </a:solidFill>
                <a:latin typeface="Baskerville Old Face" panose="02020602080505020303" pitchFamily="18" charset="0"/>
                <a:cs typeface="Roboto Cn"/>
              </a:rPr>
              <a:t>members </a:t>
            </a:r>
            <a:r>
              <a:rPr sz="2800" b="1" spc="-10" dirty="0">
                <a:solidFill>
                  <a:srgbClr val="426293"/>
                </a:solidFill>
                <a:latin typeface="Baskerville Old Face" panose="02020602080505020303" pitchFamily="18" charset="0"/>
                <a:cs typeface="Roboto Cn"/>
              </a:rPr>
              <a:t>should </a:t>
            </a:r>
            <a:r>
              <a:rPr sz="2800" b="1" dirty="0">
                <a:solidFill>
                  <a:srgbClr val="426293"/>
                </a:solidFill>
                <a:latin typeface="Baskerville Old Face" panose="02020602080505020303" pitchFamily="18" charset="0"/>
                <a:cs typeface="Roboto Cn"/>
              </a:rPr>
              <a:t>exercise </a:t>
            </a:r>
            <a:r>
              <a:rPr sz="2800" b="1" spc="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their </a:t>
            </a:r>
            <a:r>
              <a:rPr sz="2800" b="1" dirty="0">
                <a:solidFill>
                  <a:srgbClr val="426293"/>
                </a:solidFill>
                <a:latin typeface="Baskerville Old Face" panose="02020602080505020303" pitchFamily="18" charset="0"/>
                <a:cs typeface="Roboto Cn"/>
              </a:rPr>
              <a:t>own </a:t>
            </a:r>
            <a:r>
              <a:rPr sz="2800" b="1" spc="-10" dirty="0">
                <a:solidFill>
                  <a:srgbClr val="426293"/>
                </a:solidFill>
                <a:latin typeface="Baskerville Old Face" panose="02020602080505020303" pitchFamily="18" charset="0"/>
                <a:cs typeface="Roboto Cn"/>
              </a:rPr>
              <a:t>discretion </a:t>
            </a:r>
            <a:r>
              <a:rPr sz="2800" b="1" dirty="0">
                <a:solidFill>
                  <a:srgbClr val="426293"/>
                </a:solidFill>
                <a:latin typeface="Baskerville Old Face" panose="02020602080505020303" pitchFamily="18" charset="0"/>
                <a:cs typeface="Roboto Cn"/>
              </a:rPr>
              <a:t>and good </a:t>
            </a:r>
            <a:r>
              <a:rPr sz="2800" b="1" spc="-10" dirty="0">
                <a:solidFill>
                  <a:srgbClr val="426293"/>
                </a:solidFill>
                <a:latin typeface="Baskerville Old Face" panose="02020602080505020303" pitchFamily="18" charset="0"/>
                <a:cs typeface="Roboto Cn"/>
              </a:rPr>
              <a:t>taste. </a:t>
            </a:r>
            <a:r>
              <a:rPr sz="2800" b="1" spc="-15" dirty="0">
                <a:solidFill>
                  <a:srgbClr val="426293"/>
                </a:solidFill>
                <a:latin typeface="Baskerville Old Face" panose="02020602080505020303" pitchFamily="18" charset="0"/>
                <a:cs typeface="Roboto Cn"/>
              </a:rPr>
              <a:t>Use </a:t>
            </a:r>
            <a:r>
              <a:rPr sz="2800" b="1" dirty="0">
                <a:solidFill>
                  <a:srgbClr val="426293"/>
                </a:solidFill>
                <a:latin typeface="Baskerville Old Face" panose="02020602080505020303" pitchFamily="18" charset="0"/>
                <a:cs typeface="Roboto Cn"/>
              </a:rPr>
              <a:t>of </a:t>
            </a:r>
            <a:r>
              <a:rPr sz="2800" b="1" spc="-5" dirty="0">
                <a:solidFill>
                  <a:srgbClr val="426293"/>
                </a:solidFill>
                <a:latin typeface="Baskerville Old Face" panose="02020602080505020303" pitchFamily="18" charset="0"/>
                <a:cs typeface="Roboto Cn"/>
              </a:rPr>
              <a:t>glow signs</a:t>
            </a:r>
            <a:r>
              <a:rPr sz="2800" b="1"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or </a:t>
            </a:r>
            <a:r>
              <a:rPr sz="2800" b="1" spc="-5" dirty="0">
                <a:solidFill>
                  <a:srgbClr val="426293"/>
                </a:solidFill>
                <a:latin typeface="Baskerville Old Face" panose="02020602080505020303" pitchFamily="18" charset="0"/>
                <a:cs typeface="Roboto Cn"/>
              </a:rPr>
              <a:t>neon </a:t>
            </a:r>
            <a:r>
              <a:rPr sz="2800" b="1"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lights</a:t>
            </a:r>
            <a:r>
              <a:rPr sz="2800" b="1" spc="-4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on</a:t>
            </a:r>
            <a:r>
              <a:rPr sz="2800" b="1" spc="-15" dirty="0">
                <a:solidFill>
                  <a:srgbClr val="426293"/>
                </a:solidFill>
                <a:latin typeface="Baskerville Old Face" panose="02020602080505020303" pitchFamily="18" charset="0"/>
                <a:cs typeface="Roboto Cn"/>
              </a:rPr>
              <a:t> </a:t>
            </a:r>
            <a:r>
              <a:rPr sz="2800" b="1" spc="-35" dirty="0">
                <a:solidFill>
                  <a:srgbClr val="426293"/>
                </a:solidFill>
                <a:latin typeface="Baskerville Old Face" panose="02020602080505020303" pitchFamily="18" charset="0"/>
                <a:cs typeface="Roboto Cn"/>
              </a:rPr>
              <a:t>large-sized</a:t>
            </a:r>
            <a:r>
              <a:rPr sz="2800" b="1" spc="-60" dirty="0">
                <a:solidFill>
                  <a:srgbClr val="426293"/>
                </a:solidFill>
                <a:latin typeface="Baskerville Old Face" panose="02020602080505020303" pitchFamily="18" charset="0"/>
                <a:cs typeface="Roboto Cn"/>
              </a:rPr>
              <a:t> </a:t>
            </a:r>
            <a:r>
              <a:rPr sz="2800" b="1" dirty="0">
                <a:solidFill>
                  <a:srgbClr val="426293"/>
                </a:solidFill>
                <a:latin typeface="Baskerville Old Face" panose="02020602080505020303" pitchFamily="18" charset="0"/>
                <a:cs typeface="Roboto Cn"/>
              </a:rPr>
              <a:t>boards</a:t>
            </a:r>
            <a:r>
              <a:rPr sz="2800" b="1" spc="-60" dirty="0">
                <a:solidFill>
                  <a:srgbClr val="426293"/>
                </a:solidFill>
                <a:latin typeface="Baskerville Old Face" panose="02020602080505020303" pitchFamily="18" charset="0"/>
                <a:cs typeface="Roboto Cn"/>
              </a:rPr>
              <a:t> </a:t>
            </a:r>
            <a:r>
              <a:rPr sz="2800" b="1" spc="30" dirty="0">
                <a:solidFill>
                  <a:srgbClr val="426293"/>
                </a:solidFill>
                <a:latin typeface="Baskerville Old Face" panose="02020602080505020303" pitchFamily="18" charset="0"/>
                <a:cs typeface="Roboto Cn"/>
              </a:rPr>
              <a:t>as</a:t>
            </a:r>
            <a:r>
              <a:rPr sz="2800" b="1" spc="-4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is</a:t>
            </a:r>
            <a:r>
              <a:rPr sz="2800" b="1" spc="-3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used</a:t>
            </a:r>
            <a:r>
              <a:rPr sz="2800" b="1" spc="-40" dirty="0">
                <a:solidFill>
                  <a:srgbClr val="426293"/>
                </a:solidFill>
                <a:latin typeface="Baskerville Old Face" panose="02020602080505020303" pitchFamily="18" charset="0"/>
                <a:cs typeface="Roboto Cn"/>
              </a:rPr>
              <a:t> </a:t>
            </a:r>
            <a:r>
              <a:rPr sz="2800" b="1" spc="-35" dirty="0">
                <a:solidFill>
                  <a:srgbClr val="426293"/>
                </a:solidFill>
                <a:latin typeface="Baskerville Old Face" panose="02020602080505020303" pitchFamily="18" charset="0"/>
                <a:cs typeface="Roboto Cn"/>
              </a:rPr>
              <a:t>by</a:t>
            </a:r>
            <a:r>
              <a:rPr sz="2800" b="1" spc="-4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traders</a:t>
            </a:r>
            <a:r>
              <a:rPr sz="2800" b="1" spc="-4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or</a:t>
            </a:r>
            <a:r>
              <a:rPr sz="2800" b="1" spc="-15" dirty="0">
                <a:solidFill>
                  <a:srgbClr val="426293"/>
                </a:solidFill>
                <a:latin typeface="Baskerville Old Face" panose="02020602080505020303" pitchFamily="18" charset="0"/>
                <a:cs typeface="Roboto Cn"/>
              </a:rPr>
              <a:t> </a:t>
            </a:r>
            <a:r>
              <a:rPr sz="2800" b="1" spc="-30" dirty="0">
                <a:solidFill>
                  <a:srgbClr val="426293"/>
                </a:solidFill>
                <a:latin typeface="Baskerville Old Face" panose="02020602080505020303" pitchFamily="18" charset="0"/>
                <a:cs typeface="Roboto Cn"/>
              </a:rPr>
              <a:t>shop-keepers </a:t>
            </a:r>
            <a:r>
              <a:rPr sz="2800" b="1" spc="-42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would</a:t>
            </a:r>
            <a:r>
              <a:rPr sz="2800" b="1" spc="-40"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not</a:t>
            </a:r>
            <a:r>
              <a:rPr sz="2800" b="1" spc="-15"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be</a:t>
            </a:r>
            <a:r>
              <a:rPr sz="2800" b="1" spc="-2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proper.</a:t>
            </a:r>
            <a:endParaRPr sz="2800" dirty="0">
              <a:latin typeface="Baskerville Old Face" panose="02020602080505020303" pitchFamily="18" charset="0"/>
              <a:cs typeface="Roboto Cn"/>
            </a:endParaRPr>
          </a:p>
          <a:p>
            <a:pPr>
              <a:lnSpc>
                <a:spcPct val="100000"/>
              </a:lnSpc>
              <a:spcBef>
                <a:spcPts val="15"/>
              </a:spcBef>
            </a:pPr>
            <a:endParaRPr lang="en-IN" sz="2800" dirty="0">
              <a:latin typeface="Baskerville Old Face" panose="02020602080505020303" pitchFamily="18" charset="0"/>
              <a:cs typeface="Roboto Cn"/>
            </a:endParaRPr>
          </a:p>
          <a:p>
            <a:pPr>
              <a:lnSpc>
                <a:spcPct val="100000"/>
              </a:lnSpc>
              <a:spcBef>
                <a:spcPts val="15"/>
              </a:spcBef>
            </a:pPr>
            <a:endParaRPr sz="2800" dirty="0">
              <a:latin typeface="Baskerville Old Face" panose="02020602080505020303" pitchFamily="18" charset="0"/>
              <a:cs typeface="Roboto Cn"/>
            </a:endParaRPr>
          </a:p>
          <a:p>
            <a:pPr marL="88265">
              <a:lnSpc>
                <a:spcPct val="100000"/>
              </a:lnSpc>
            </a:pPr>
            <a:r>
              <a:rPr sz="2800" b="1" u="sng" spc="5" dirty="0">
                <a:solidFill>
                  <a:srgbClr val="FF0000"/>
                </a:solidFill>
                <a:uFill>
                  <a:solidFill>
                    <a:srgbClr val="FF0000"/>
                  </a:solidFill>
                </a:uFill>
                <a:latin typeface="Baskerville Old Face" panose="02020602080505020303" pitchFamily="18" charset="0"/>
                <a:cs typeface="Roboto Cn"/>
              </a:rPr>
              <a:t>Added</a:t>
            </a:r>
            <a:r>
              <a:rPr sz="2800" b="1" u="sng" spc="400" dirty="0">
                <a:solidFill>
                  <a:srgbClr val="FF0000"/>
                </a:solidFill>
                <a:uFill>
                  <a:solidFill>
                    <a:srgbClr val="FF0000"/>
                  </a:solidFill>
                </a:uFill>
                <a:latin typeface="Baskerville Old Face" panose="02020602080505020303" pitchFamily="18" charset="0"/>
                <a:cs typeface="Roboto Cn"/>
              </a:rPr>
              <a:t> </a:t>
            </a:r>
            <a:r>
              <a:rPr sz="2800" b="1" u="sng" spc="-25" dirty="0">
                <a:solidFill>
                  <a:srgbClr val="FF0000"/>
                </a:solidFill>
                <a:uFill>
                  <a:solidFill>
                    <a:srgbClr val="FF0000"/>
                  </a:solidFill>
                </a:uFill>
                <a:latin typeface="Baskerville Old Face" panose="02020602080505020303" pitchFamily="18" charset="0"/>
                <a:cs typeface="Roboto Cn"/>
              </a:rPr>
              <a:t>in</a:t>
            </a:r>
            <a:r>
              <a:rPr sz="2800" b="1" u="sng" spc="-40" dirty="0">
                <a:solidFill>
                  <a:srgbClr val="FF0000"/>
                </a:solidFill>
                <a:uFill>
                  <a:solidFill>
                    <a:srgbClr val="FF0000"/>
                  </a:solidFill>
                </a:uFill>
                <a:latin typeface="Baskerville Old Face" panose="02020602080505020303" pitchFamily="18" charset="0"/>
                <a:cs typeface="Roboto Cn"/>
              </a:rPr>
              <a:t> </a:t>
            </a:r>
            <a:r>
              <a:rPr sz="2800" b="1" u="sng" spc="-15" dirty="0">
                <a:solidFill>
                  <a:srgbClr val="FF0000"/>
                </a:solidFill>
                <a:uFill>
                  <a:solidFill>
                    <a:srgbClr val="FF0000"/>
                  </a:solidFill>
                </a:uFill>
                <a:latin typeface="Baskerville Old Face" panose="02020602080505020303" pitchFamily="18" charset="0"/>
                <a:cs typeface="Roboto Cn"/>
              </a:rPr>
              <a:t>Revised</a:t>
            </a:r>
            <a:r>
              <a:rPr sz="2800" b="1" u="sng" spc="-65" dirty="0">
                <a:solidFill>
                  <a:srgbClr val="FF0000"/>
                </a:solidFill>
                <a:uFill>
                  <a:solidFill>
                    <a:srgbClr val="FF0000"/>
                  </a:solidFill>
                </a:uFill>
                <a:latin typeface="Baskerville Old Face" panose="02020602080505020303" pitchFamily="18" charset="0"/>
                <a:cs typeface="Roboto Cn"/>
              </a:rPr>
              <a:t> </a:t>
            </a:r>
            <a:r>
              <a:rPr sz="2800" b="1" u="sng" spc="-55" dirty="0">
                <a:solidFill>
                  <a:srgbClr val="FF0000"/>
                </a:solidFill>
                <a:uFill>
                  <a:solidFill>
                    <a:srgbClr val="FF0000"/>
                  </a:solidFill>
                </a:uFill>
                <a:latin typeface="Baskerville Old Face" panose="02020602080505020303" pitchFamily="18" charset="0"/>
                <a:cs typeface="Roboto Cn"/>
              </a:rPr>
              <a:t>Code</a:t>
            </a:r>
            <a:r>
              <a:rPr lang="en-IN" sz="2800" b="1" u="sng" spc="-55" dirty="0">
                <a:solidFill>
                  <a:srgbClr val="FF0000"/>
                </a:solidFill>
                <a:uFill>
                  <a:solidFill>
                    <a:srgbClr val="FF0000"/>
                  </a:solidFill>
                </a:uFill>
                <a:latin typeface="Baskerville Old Face" panose="02020602080505020303" pitchFamily="18" charset="0"/>
                <a:cs typeface="Roboto Cn"/>
              </a:rPr>
              <a:t> </a:t>
            </a:r>
            <a:r>
              <a:rPr sz="2800" b="1" spc="-55" dirty="0">
                <a:solidFill>
                  <a:srgbClr val="FF0000"/>
                </a:solidFill>
                <a:latin typeface="Baskerville Old Face" panose="02020602080505020303" pitchFamily="18" charset="0"/>
                <a:cs typeface="Roboto Cn"/>
              </a:rPr>
              <a:t>:-</a:t>
            </a:r>
            <a:endParaRPr sz="2800" dirty="0">
              <a:latin typeface="Baskerville Old Face" panose="02020602080505020303" pitchFamily="18" charset="0"/>
              <a:cs typeface="Roboto Cn"/>
            </a:endParaRPr>
          </a:p>
          <a:p>
            <a:pPr marL="926465" marR="1128395" indent="-858519">
              <a:lnSpc>
                <a:spcPct val="80000"/>
              </a:lnSpc>
              <a:spcBef>
                <a:spcPts val="600"/>
              </a:spcBef>
            </a:pPr>
            <a:r>
              <a:rPr sz="2800" spc="-5" dirty="0">
                <a:solidFill>
                  <a:srgbClr val="426293"/>
                </a:solidFill>
                <a:latin typeface="Baskerville Old Face" panose="02020602080505020303" pitchFamily="18" charset="0"/>
                <a:cs typeface="Times New Roman"/>
              </a:rPr>
              <a:t>………</a:t>
            </a:r>
            <a:r>
              <a:rPr sz="2800" b="1" spc="-5" dirty="0">
                <a:solidFill>
                  <a:srgbClr val="426293"/>
                </a:solidFill>
                <a:latin typeface="Baskerville Old Face" panose="02020602080505020303" pitchFamily="18" charset="0"/>
                <a:cs typeface="Roboto Cn"/>
              </a:rPr>
              <a:t>while</a:t>
            </a:r>
            <a:r>
              <a:rPr sz="2800" b="1" spc="-65"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keeping</a:t>
            </a:r>
            <a:r>
              <a:rPr sz="2800" b="1" spc="-50"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in</a:t>
            </a:r>
            <a:r>
              <a:rPr sz="2800" b="1" spc="-3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mind</a:t>
            </a:r>
            <a:r>
              <a:rPr sz="2800" b="1" spc="-5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the</a:t>
            </a:r>
            <a:r>
              <a:rPr sz="2800" b="1" spc="-40" dirty="0">
                <a:solidFill>
                  <a:srgbClr val="426293"/>
                </a:solidFill>
                <a:latin typeface="Baskerville Old Face" panose="02020602080505020303" pitchFamily="18" charset="0"/>
                <a:cs typeface="Roboto Cn"/>
              </a:rPr>
              <a:t> </a:t>
            </a:r>
            <a:r>
              <a:rPr sz="2800" b="1" spc="-15" dirty="0">
                <a:solidFill>
                  <a:srgbClr val="426293"/>
                </a:solidFill>
                <a:latin typeface="Baskerville Old Face" panose="02020602080505020303" pitchFamily="18" charset="0"/>
                <a:cs typeface="Roboto Cn"/>
              </a:rPr>
              <a:t>appropriate</a:t>
            </a:r>
            <a:r>
              <a:rPr sz="2800" b="1" spc="-45" dirty="0">
                <a:solidFill>
                  <a:srgbClr val="426293"/>
                </a:solidFill>
                <a:latin typeface="Baskerville Old Face" panose="02020602080505020303" pitchFamily="18" charset="0"/>
                <a:cs typeface="Roboto Cn"/>
              </a:rPr>
              <a:t> </a:t>
            </a:r>
            <a:r>
              <a:rPr sz="2800" b="1" spc="-35" dirty="0">
                <a:solidFill>
                  <a:srgbClr val="426293"/>
                </a:solidFill>
                <a:latin typeface="Baskerville Old Face" panose="02020602080505020303" pitchFamily="18" charset="0"/>
                <a:cs typeface="Roboto Cn"/>
              </a:rPr>
              <a:t>visibility</a:t>
            </a:r>
            <a:r>
              <a:rPr sz="2800" b="1" spc="-55" dirty="0">
                <a:solidFill>
                  <a:srgbClr val="426293"/>
                </a:solidFill>
                <a:latin typeface="Baskerville Old Face" panose="02020602080505020303" pitchFamily="18" charset="0"/>
                <a:cs typeface="Roboto Cn"/>
              </a:rPr>
              <a:t> </a:t>
            </a:r>
            <a:r>
              <a:rPr sz="2800" b="1" dirty="0">
                <a:solidFill>
                  <a:srgbClr val="426293"/>
                </a:solidFill>
                <a:latin typeface="Baskerville Old Face" panose="02020602080505020303" pitchFamily="18" charset="0"/>
                <a:cs typeface="Roboto Cn"/>
              </a:rPr>
              <a:t>and </a:t>
            </a:r>
            <a:r>
              <a:rPr sz="2800" b="1" spc="-430" dirty="0">
                <a:solidFill>
                  <a:srgbClr val="426293"/>
                </a:solidFill>
                <a:latin typeface="Baskerville Old Face" panose="02020602080505020303" pitchFamily="18" charset="0"/>
                <a:cs typeface="Roboto Cn"/>
              </a:rPr>
              <a:t> </a:t>
            </a:r>
            <a:r>
              <a:rPr sz="2800" b="1" spc="-30" dirty="0">
                <a:solidFill>
                  <a:srgbClr val="426293"/>
                </a:solidFill>
                <a:latin typeface="Baskerville Old Face" panose="02020602080505020303" pitchFamily="18" charset="0"/>
                <a:cs typeface="Roboto Cn"/>
              </a:rPr>
              <a:t>illumination</a:t>
            </a:r>
            <a:r>
              <a:rPr sz="2800" b="1" spc="-5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of</a:t>
            </a:r>
            <a:r>
              <a:rPr sz="2800" b="1" spc="-15"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the</a:t>
            </a:r>
            <a:r>
              <a:rPr sz="2800" b="1" spc="-40" dirty="0">
                <a:solidFill>
                  <a:srgbClr val="426293"/>
                </a:solidFill>
                <a:latin typeface="Baskerville Old Face" panose="02020602080505020303" pitchFamily="18" charset="0"/>
                <a:cs typeface="Roboto Cn"/>
              </a:rPr>
              <a:t> </a:t>
            </a:r>
            <a:r>
              <a:rPr sz="2800" b="1" spc="-10" dirty="0">
                <a:solidFill>
                  <a:srgbClr val="426293"/>
                </a:solidFill>
                <a:latin typeface="Baskerville Old Face" panose="02020602080505020303" pitchFamily="18" charset="0"/>
                <a:cs typeface="Roboto Cn"/>
              </a:rPr>
              <a:t>sign</a:t>
            </a:r>
            <a:r>
              <a:rPr sz="2800" b="1" spc="-5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Board</a:t>
            </a:r>
            <a:endParaRPr sz="2800" dirty="0">
              <a:latin typeface="Baskerville Old Face" panose="02020602080505020303" pitchFamily="18" charset="0"/>
              <a:cs typeface="Roboto Cn"/>
            </a:endParaRPr>
          </a:p>
        </p:txBody>
      </p:sp>
      <p:pic>
        <p:nvPicPr>
          <p:cNvPr id="6" name="object 6"/>
          <p:cNvPicPr/>
          <p:nvPr/>
        </p:nvPicPr>
        <p:blipFill>
          <a:blip r:embed="rId2" cstate="print"/>
          <a:stretch>
            <a:fillRect/>
          </a:stretch>
        </p:blipFill>
        <p:spPr>
          <a:xfrm>
            <a:off x="8266176" y="1609344"/>
            <a:ext cx="1207007" cy="1219199"/>
          </a:xfrm>
          <a:prstGeom prst="rect">
            <a:avLst/>
          </a:prstGeom>
        </p:spPr>
      </p:pic>
      <p:grpSp>
        <p:nvGrpSpPr>
          <p:cNvPr id="7" name="object 7"/>
          <p:cNvGrpSpPr/>
          <p:nvPr/>
        </p:nvGrpSpPr>
        <p:grpSpPr>
          <a:xfrm>
            <a:off x="758952" y="1944623"/>
            <a:ext cx="330835" cy="294640"/>
            <a:chOff x="758952" y="1944623"/>
            <a:chExt cx="330835" cy="294640"/>
          </a:xfrm>
        </p:grpSpPr>
        <p:sp>
          <p:nvSpPr>
            <p:cNvPr id="8" name="object 8"/>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9" name="object 9"/>
            <p:cNvPicPr/>
            <p:nvPr/>
          </p:nvPicPr>
          <p:blipFill>
            <a:blip r:embed="rId3" cstate="print"/>
            <a:stretch>
              <a:fillRect/>
            </a:stretch>
          </p:blipFill>
          <p:spPr>
            <a:xfrm>
              <a:off x="826007" y="2017775"/>
              <a:ext cx="190499" cy="105156"/>
            </a:xfrm>
            <a:prstGeom prst="rect">
              <a:avLst/>
            </a:prstGeom>
          </p:spPr>
        </p:pic>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57200" y="1696211"/>
            <a:ext cx="5434965" cy="384721"/>
          </a:xfrm>
          <a:prstGeom prst="rect">
            <a:avLst/>
          </a:prstGeom>
        </p:spPr>
        <p:txBody>
          <a:bodyPr vert="horz" wrap="square" lIns="0" tIns="76200" rIns="0" bIns="0" rtlCol="0">
            <a:spAutoFit/>
          </a:bodyPr>
          <a:lstStyle/>
          <a:p>
            <a:pPr marL="904875">
              <a:lnSpc>
                <a:spcPct val="100000"/>
              </a:lnSpc>
              <a:spcBef>
                <a:spcPts val="600"/>
              </a:spcBef>
            </a:pPr>
            <a:r>
              <a:rPr spc="-10" dirty="0"/>
              <a:t>Duty</a:t>
            </a:r>
            <a:r>
              <a:rPr spc="20" dirty="0"/>
              <a:t> </a:t>
            </a:r>
            <a:r>
              <a:rPr lang="en-US" spc="20" dirty="0"/>
              <a:t>of </a:t>
            </a:r>
            <a:r>
              <a:rPr spc="15" dirty="0"/>
              <a:t>Previous</a:t>
            </a:r>
            <a:r>
              <a:rPr spc="25" dirty="0"/>
              <a:t> </a:t>
            </a:r>
            <a:r>
              <a:rPr spc="20" dirty="0"/>
              <a:t>Auditor</a:t>
            </a:r>
            <a:endParaRPr spc="15" dirty="0"/>
          </a:p>
        </p:txBody>
      </p:sp>
      <p:sp>
        <p:nvSpPr>
          <p:cNvPr id="6" name="object 6"/>
          <p:cNvSpPr txBox="1"/>
          <p:nvPr/>
        </p:nvSpPr>
        <p:spPr>
          <a:xfrm>
            <a:off x="457200" y="2632090"/>
            <a:ext cx="7529830" cy="3168175"/>
          </a:xfrm>
          <a:prstGeom prst="rect">
            <a:avLst/>
          </a:prstGeom>
        </p:spPr>
        <p:txBody>
          <a:bodyPr vert="horz" wrap="square" lIns="0" tIns="13335" rIns="0" bIns="0" rtlCol="0">
            <a:spAutoFit/>
          </a:bodyPr>
          <a:lstStyle/>
          <a:p>
            <a:pPr marL="12700">
              <a:lnSpc>
                <a:spcPct val="100000"/>
              </a:lnSpc>
            </a:pPr>
            <a:endParaRPr lang="en-US" sz="2000" b="1" spc="-10" dirty="0">
              <a:solidFill>
                <a:srgbClr val="426293"/>
              </a:solidFill>
              <a:latin typeface="Roboto Cn"/>
              <a:cs typeface="Roboto Cn"/>
            </a:endParaRPr>
          </a:p>
          <a:p>
            <a:pPr marL="468313" marR="5080" indent="-3175" algn="just">
              <a:lnSpc>
                <a:spcPct val="150000"/>
              </a:lnSpc>
              <a:spcBef>
                <a:spcPts val="585"/>
              </a:spcBef>
            </a:pPr>
            <a:r>
              <a:rPr sz="2000" b="1" spc="-10" dirty="0">
                <a:solidFill>
                  <a:srgbClr val="426293"/>
                </a:solidFill>
                <a:latin typeface="Roboto Cn"/>
                <a:cs typeface="Roboto Cn"/>
              </a:rPr>
              <a:t>On </a:t>
            </a:r>
            <a:r>
              <a:rPr sz="2000" b="1" spc="-20" dirty="0">
                <a:solidFill>
                  <a:srgbClr val="426293"/>
                </a:solidFill>
                <a:latin typeface="Roboto Cn"/>
                <a:cs typeface="Roboto Cn"/>
              </a:rPr>
              <a:t>the </a:t>
            </a:r>
            <a:r>
              <a:rPr sz="2000" b="1" spc="-10" dirty="0">
                <a:solidFill>
                  <a:srgbClr val="426293"/>
                </a:solidFill>
                <a:latin typeface="Roboto Cn"/>
                <a:cs typeface="Roboto Cn"/>
              </a:rPr>
              <a:t>request </a:t>
            </a:r>
            <a:r>
              <a:rPr sz="2000" b="1" dirty="0">
                <a:solidFill>
                  <a:srgbClr val="426293"/>
                </a:solidFill>
                <a:latin typeface="Roboto Cn"/>
                <a:cs typeface="Roboto Cn"/>
              </a:rPr>
              <a:t>of </a:t>
            </a:r>
            <a:r>
              <a:rPr sz="2000" b="1" spc="-20" dirty="0">
                <a:solidFill>
                  <a:srgbClr val="426293"/>
                </a:solidFill>
                <a:latin typeface="Roboto Cn"/>
                <a:cs typeface="Roboto Cn"/>
              </a:rPr>
              <a:t>the </a:t>
            </a:r>
            <a:r>
              <a:rPr sz="2000" b="1" spc="-15" dirty="0">
                <a:solidFill>
                  <a:srgbClr val="426293"/>
                </a:solidFill>
                <a:latin typeface="Roboto Cn"/>
                <a:cs typeface="Roboto Cn"/>
              </a:rPr>
              <a:t>Incoming </a:t>
            </a:r>
            <a:r>
              <a:rPr sz="2000" b="1" spc="-20" dirty="0">
                <a:solidFill>
                  <a:srgbClr val="426293"/>
                </a:solidFill>
                <a:latin typeface="Roboto Cn"/>
                <a:cs typeface="Roboto Cn"/>
              </a:rPr>
              <a:t>Auditor </a:t>
            </a:r>
            <a:r>
              <a:rPr sz="2000" b="1" spc="-15" dirty="0">
                <a:solidFill>
                  <a:srgbClr val="426293"/>
                </a:solidFill>
                <a:latin typeface="Roboto Cn"/>
                <a:cs typeface="Roboto Cn"/>
              </a:rPr>
              <a:t>to </a:t>
            </a:r>
            <a:r>
              <a:rPr sz="2000" b="1" spc="-20" dirty="0">
                <a:solidFill>
                  <a:srgbClr val="426293"/>
                </a:solidFill>
                <a:latin typeface="Roboto Cn"/>
                <a:cs typeface="Roboto Cn"/>
              </a:rPr>
              <a:t>the retiring </a:t>
            </a:r>
            <a:r>
              <a:rPr sz="2000" b="1" spc="-15" dirty="0">
                <a:solidFill>
                  <a:srgbClr val="426293"/>
                </a:solidFill>
                <a:latin typeface="Roboto Cn"/>
                <a:cs typeface="Roboto Cn"/>
              </a:rPr>
              <a:t>auditor </a:t>
            </a:r>
            <a:r>
              <a:rPr sz="2000" b="1" dirty="0">
                <a:solidFill>
                  <a:srgbClr val="426293"/>
                </a:solidFill>
                <a:latin typeface="Roboto Cn"/>
                <a:cs typeface="Roboto Cn"/>
              </a:rPr>
              <a:t>for </a:t>
            </a:r>
            <a:r>
              <a:rPr sz="2000" b="1" spc="5" dirty="0">
                <a:solidFill>
                  <a:srgbClr val="426293"/>
                </a:solidFill>
                <a:latin typeface="Roboto Cn"/>
                <a:cs typeface="Roboto Cn"/>
              </a:rPr>
              <a:t> </a:t>
            </a:r>
            <a:r>
              <a:rPr sz="2000" b="1" spc="-25" dirty="0">
                <a:solidFill>
                  <a:srgbClr val="426293"/>
                </a:solidFill>
                <a:latin typeface="Roboto Cn"/>
                <a:cs typeface="Roboto Cn"/>
              </a:rPr>
              <a:t>providing </a:t>
            </a:r>
            <a:r>
              <a:rPr sz="2000" b="1" spc="-15" dirty="0">
                <a:solidFill>
                  <a:srgbClr val="426293"/>
                </a:solidFill>
                <a:latin typeface="Roboto Cn"/>
                <a:cs typeface="Roboto Cn"/>
              </a:rPr>
              <a:t>known </a:t>
            </a:r>
            <a:r>
              <a:rPr sz="2000" b="1" spc="-20" dirty="0">
                <a:solidFill>
                  <a:srgbClr val="426293"/>
                </a:solidFill>
                <a:latin typeface="Roboto Cn"/>
                <a:cs typeface="Roboto Cn"/>
              </a:rPr>
              <a:t>information </a:t>
            </a:r>
            <a:r>
              <a:rPr sz="2000" b="1" spc="-15" dirty="0">
                <a:solidFill>
                  <a:srgbClr val="426293"/>
                </a:solidFill>
                <a:latin typeface="Roboto Cn"/>
                <a:cs typeface="Roboto Cn"/>
              </a:rPr>
              <a:t>regarding </a:t>
            </a:r>
            <a:r>
              <a:rPr sz="2000" b="1" spc="-30" dirty="0">
                <a:solidFill>
                  <a:srgbClr val="426293"/>
                </a:solidFill>
                <a:latin typeface="Roboto Cn"/>
                <a:cs typeface="Roboto Cn"/>
              </a:rPr>
              <a:t>any </a:t>
            </a:r>
            <a:r>
              <a:rPr sz="2000" b="1" spc="-20" dirty="0">
                <a:solidFill>
                  <a:srgbClr val="426293"/>
                </a:solidFill>
                <a:latin typeface="Roboto Cn"/>
                <a:cs typeface="Roboto Cn"/>
              </a:rPr>
              <a:t>information </a:t>
            </a:r>
            <a:r>
              <a:rPr sz="2000" b="1" dirty="0">
                <a:solidFill>
                  <a:srgbClr val="426293"/>
                </a:solidFill>
                <a:latin typeface="Roboto Cn"/>
                <a:cs typeface="Roboto Cn"/>
              </a:rPr>
              <a:t>of </a:t>
            </a:r>
            <a:r>
              <a:rPr sz="2000" b="1" spc="-30" dirty="0">
                <a:solidFill>
                  <a:srgbClr val="426293"/>
                </a:solidFill>
                <a:latin typeface="Roboto Cn"/>
                <a:cs typeface="Roboto Cn"/>
              </a:rPr>
              <a:t>which, </a:t>
            </a:r>
            <a:r>
              <a:rPr sz="2000" b="1" spc="-25" dirty="0">
                <a:solidFill>
                  <a:srgbClr val="426293"/>
                </a:solidFill>
                <a:latin typeface="Roboto Cn"/>
                <a:cs typeface="Roboto Cn"/>
              </a:rPr>
              <a:t>in </a:t>
            </a:r>
            <a:r>
              <a:rPr sz="2000" b="1" spc="-20" dirty="0">
                <a:solidFill>
                  <a:srgbClr val="426293"/>
                </a:solidFill>
                <a:latin typeface="Roboto Cn"/>
                <a:cs typeface="Roboto Cn"/>
              </a:rPr>
              <a:t>the </a:t>
            </a:r>
            <a:r>
              <a:rPr sz="2000" b="1" spc="-15" dirty="0">
                <a:solidFill>
                  <a:srgbClr val="426293"/>
                </a:solidFill>
                <a:latin typeface="Roboto Cn"/>
                <a:cs typeface="Roboto Cn"/>
              </a:rPr>
              <a:t> </a:t>
            </a:r>
            <a:r>
              <a:rPr sz="2000" b="1" spc="-20" dirty="0">
                <a:solidFill>
                  <a:srgbClr val="426293"/>
                </a:solidFill>
                <a:latin typeface="Roboto Cn"/>
                <a:cs typeface="Roboto Cn"/>
              </a:rPr>
              <a:t>retiring</a:t>
            </a:r>
            <a:r>
              <a:rPr sz="2000" b="1" spc="-50" dirty="0">
                <a:solidFill>
                  <a:srgbClr val="426293"/>
                </a:solidFill>
                <a:latin typeface="Roboto Cn"/>
                <a:cs typeface="Roboto Cn"/>
              </a:rPr>
              <a:t> </a:t>
            </a:r>
            <a:r>
              <a:rPr sz="2000" b="1" spc="-15" dirty="0">
                <a:solidFill>
                  <a:srgbClr val="426293"/>
                </a:solidFill>
                <a:latin typeface="Roboto Cn"/>
                <a:cs typeface="Roboto Cn"/>
              </a:rPr>
              <a:t>auditors</a:t>
            </a:r>
            <a:r>
              <a:rPr sz="2000" b="1" spc="-30" dirty="0">
                <a:solidFill>
                  <a:srgbClr val="426293"/>
                </a:solidFill>
                <a:latin typeface="Roboto Cn"/>
                <a:cs typeface="Roboto Cn"/>
              </a:rPr>
              <a:t> opinion,</a:t>
            </a:r>
            <a:r>
              <a:rPr sz="2000" b="1" spc="-35" dirty="0">
                <a:solidFill>
                  <a:srgbClr val="426293"/>
                </a:solidFill>
                <a:latin typeface="Roboto Cn"/>
                <a:cs typeface="Roboto Cn"/>
              </a:rPr>
              <a:t> </a:t>
            </a:r>
            <a:r>
              <a:rPr sz="2000" b="1" spc="-10" dirty="0">
                <a:solidFill>
                  <a:srgbClr val="426293"/>
                </a:solidFill>
                <a:latin typeface="Roboto Cn"/>
                <a:cs typeface="Roboto Cn"/>
              </a:rPr>
              <a:t>the</a:t>
            </a:r>
            <a:r>
              <a:rPr sz="2000" b="1" spc="-35" dirty="0">
                <a:solidFill>
                  <a:srgbClr val="426293"/>
                </a:solidFill>
                <a:latin typeface="Roboto Cn"/>
                <a:cs typeface="Roboto Cn"/>
              </a:rPr>
              <a:t> </a:t>
            </a:r>
            <a:r>
              <a:rPr sz="2000" b="1" spc="-15" dirty="0">
                <a:solidFill>
                  <a:srgbClr val="426293"/>
                </a:solidFill>
                <a:latin typeface="Roboto Cn"/>
                <a:cs typeface="Roboto Cn"/>
              </a:rPr>
              <a:t>Incoming</a:t>
            </a:r>
            <a:r>
              <a:rPr sz="2000" b="1" spc="-50" dirty="0">
                <a:solidFill>
                  <a:srgbClr val="426293"/>
                </a:solidFill>
                <a:latin typeface="Roboto Cn"/>
                <a:cs typeface="Roboto Cn"/>
              </a:rPr>
              <a:t> </a:t>
            </a:r>
            <a:r>
              <a:rPr sz="2000" b="1" spc="-20" dirty="0">
                <a:solidFill>
                  <a:srgbClr val="426293"/>
                </a:solidFill>
                <a:latin typeface="Roboto Cn"/>
                <a:cs typeface="Roboto Cn"/>
              </a:rPr>
              <a:t>auditor</a:t>
            </a:r>
            <a:r>
              <a:rPr sz="2000" b="1" spc="-45" dirty="0">
                <a:solidFill>
                  <a:srgbClr val="426293"/>
                </a:solidFill>
                <a:latin typeface="Roboto Cn"/>
                <a:cs typeface="Roboto Cn"/>
              </a:rPr>
              <a:t> </a:t>
            </a:r>
            <a:r>
              <a:rPr sz="2000" b="1" spc="5" dirty="0">
                <a:solidFill>
                  <a:srgbClr val="426293"/>
                </a:solidFill>
                <a:latin typeface="Roboto Cn"/>
                <a:cs typeface="Roboto Cn"/>
              </a:rPr>
              <a:t>needs</a:t>
            </a:r>
            <a:r>
              <a:rPr sz="2000" b="1" spc="-55" dirty="0">
                <a:solidFill>
                  <a:srgbClr val="426293"/>
                </a:solidFill>
                <a:latin typeface="Roboto Cn"/>
                <a:cs typeface="Roboto Cn"/>
              </a:rPr>
              <a:t> </a:t>
            </a:r>
            <a:r>
              <a:rPr sz="2000" b="1" spc="-5" dirty="0">
                <a:solidFill>
                  <a:srgbClr val="426293"/>
                </a:solidFill>
                <a:latin typeface="Roboto Cn"/>
                <a:cs typeface="Roboto Cn"/>
              </a:rPr>
              <a:t>to</a:t>
            </a:r>
            <a:r>
              <a:rPr sz="2000" b="1" spc="-25" dirty="0">
                <a:solidFill>
                  <a:srgbClr val="426293"/>
                </a:solidFill>
                <a:latin typeface="Roboto Cn"/>
                <a:cs typeface="Roboto Cn"/>
              </a:rPr>
              <a:t> </a:t>
            </a:r>
            <a:r>
              <a:rPr sz="2000" b="1" spc="5" dirty="0">
                <a:solidFill>
                  <a:srgbClr val="426293"/>
                </a:solidFill>
                <a:latin typeface="Roboto Cn"/>
                <a:cs typeface="Roboto Cn"/>
              </a:rPr>
              <a:t>be</a:t>
            </a:r>
            <a:r>
              <a:rPr sz="2000" b="1" spc="-20" dirty="0">
                <a:solidFill>
                  <a:srgbClr val="426293"/>
                </a:solidFill>
                <a:latin typeface="Roboto Cn"/>
                <a:cs typeface="Roboto Cn"/>
              </a:rPr>
              <a:t> </a:t>
            </a:r>
            <a:r>
              <a:rPr sz="2000" b="1" dirty="0">
                <a:solidFill>
                  <a:srgbClr val="426293"/>
                </a:solidFill>
                <a:latin typeface="Roboto Cn"/>
                <a:cs typeface="Roboto Cn"/>
              </a:rPr>
              <a:t>aware</a:t>
            </a:r>
            <a:r>
              <a:rPr sz="2000" b="1" spc="-15" dirty="0">
                <a:solidFill>
                  <a:srgbClr val="426293"/>
                </a:solidFill>
                <a:latin typeface="Roboto Cn"/>
                <a:cs typeface="Roboto Cn"/>
              </a:rPr>
              <a:t> </a:t>
            </a:r>
            <a:r>
              <a:rPr sz="2000" b="1" dirty="0">
                <a:solidFill>
                  <a:srgbClr val="426293"/>
                </a:solidFill>
                <a:latin typeface="Roboto Cn"/>
                <a:cs typeface="Roboto Cn"/>
              </a:rPr>
              <a:t>before </a:t>
            </a:r>
            <a:r>
              <a:rPr sz="2000" b="1" spc="-425" dirty="0">
                <a:solidFill>
                  <a:srgbClr val="426293"/>
                </a:solidFill>
                <a:latin typeface="Roboto Cn"/>
                <a:cs typeface="Roboto Cn"/>
              </a:rPr>
              <a:t> </a:t>
            </a:r>
            <a:r>
              <a:rPr sz="2000" b="1" spc="-10" dirty="0">
                <a:solidFill>
                  <a:srgbClr val="426293"/>
                </a:solidFill>
                <a:latin typeface="Roboto Cn"/>
                <a:cs typeface="Roboto Cn"/>
              </a:rPr>
              <a:t>deciding whether </a:t>
            </a:r>
            <a:r>
              <a:rPr sz="2000" b="1" spc="-15" dirty="0">
                <a:solidFill>
                  <a:srgbClr val="426293"/>
                </a:solidFill>
                <a:latin typeface="Roboto Cn"/>
                <a:cs typeface="Roboto Cn"/>
              </a:rPr>
              <a:t>to </a:t>
            </a:r>
            <a:r>
              <a:rPr sz="2000" b="1" dirty="0">
                <a:solidFill>
                  <a:srgbClr val="426293"/>
                </a:solidFill>
                <a:latin typeface="Roboto Cn"/>
                <a:cs typeface="Roboto Cn"/>
              </a:rPr>
              <a:t>accept </a:t>
            </a:r>
            <a:r>
              <a:rPr sz="2000" b="1" spc="-20" dirty="0">
                <a:solidFill>
                  <a:srgbClr val="426293"/>
                </a:solidFill>
                <a:latin typeface="Roboto Cn"/>
                <a:cs typeface="Roboto Cn"/>
              </a:rPr>
              <a:t>the </a:t>
            </a:r>
            <a:r>
              <a:rPr sz="2000" b="1" spc="-25" dirty="0">
                <a:solidFill>
                  <a:srgbClr val="426293"/>
                </a:solidFill>
                <a:latin typeface="Roboto Cn"/>
                <a:cs typeface="Roboto Cn"/>
              </a:rPr>
              <a:t>engagement, </a:t>
            </a:r>
            <a:r>
              <a:rPr sz="2000" b="1" spc="-10" dirty="0">
                <a:solidFill>
                  <a:srgbClr val="426293"/>
                </a:solidFill>
                <a:latin typeface="Roboto Cn"/>
                <a:cs typeface="Roboto Cn"/>
              </a:rPr>
              <a:t>the </a:t>
            </a:r>
            <a:r>
              <a:rPr sz="2000" b="1" spc="-25" dirty="0">
                <a:solidFill>
                  <a:srgbClr val="426293"/>
                </a:solidFill>
                <a:latin typeface="Roboto Cn"/>
                <a:cs typeface="Roboto Cn"/>
              </a:rPr>
              <a:t>retiring </a:t>
            </a:r>
            <a:r>
              <a:rPr sz="2000" b="1" spc="-15" dirty="0">
                <a:solidFill>
                  <a:srgbClr val="426293"/>
                </a:solidFill>
                <a:latin typeface="Roboto Cn"/>
                <a:cs typeface="Roboto Cn"/>
              </a:rPr>
              <a:t>auditor shall </a:t>
            </a:r>
            <a:r>
              <a:rPr sz="2000" b="1" spc="-10" dirty="0">
                <a:solidFill>
                  <a:srgbClr val="426293"/>
                </a:solidFill>
                <a:latin typeface="Roboto Cn"/>
                <a:cs typeface="Roboto Cn"/>
              </a:rPr>
              <a:t> </a:t>
            </a:r>
            <a:r>
              <a:rPr sz="2000" b="1" spc="-15" dirty="0">
                <a:solidFill>
                  <a:srgbClr val="426293"/>
                </a:solidFill>
                <a:latin typeface="Roboto Cn"/>
                <a:cs typeface="Roboto Cn"/>
              </a:rPr>
              <a:t>provide</a:t>
            </a:r>
            <a:r>
              <a:rPr sz="2000" b="1" spc="-40" dirty="0">
                <a:solidFill>
                  <a:srgbClr val="426293"/>
                </a:solidFill>
                <a:latin typeface="Roboto Cn"/>
                <a:cs typeface="Roboto Cn"/>
              </a:rPr>
              <a:t> </a:t>
            </a:r>
            <a:r>
              <a:rPr sz="2000" b="1" spc="-20" dirty="0">
                <a:solidFill>
                  <a:srgbClr val="426293"/>
                </a:solidFill>
                <a:latin typeface="Roboto Cn"/>
                <a:cs typeface="Roboto Cn"/>
              </a:rPr>
              <a:t>the</a:t>
            </a:r>
            <a:r>
              <a:rPr sz="2000" b="1" spc="-40" dirty="0">
                <a:solidFill>
                  <a:srgbClr val="426293"/>
                </a:solidFill>
                <a:latin typeface="Roboto Cn"/>
                <a:cs typeface="Roboto Cn"/>
              </a:rPr>
              <a:t> </a:t>
            </a:r>
            <a:r>
              <a:rPr sz="2000" b="1" spc="-20" dirty="0">
                <a:solidFill>
                  <a:srgbClr val="426293"/>
                </a:solidFill>
                <a:latin typeface="Roboto Cn"/>
                <a:cs typeface="Roboto Cn"/>
              </a:rPr>
              <a:t>information</a:t>
            </a:r>
            <a:r>
              <a:rPr sz="2000" b="1" spc="-30" dirty="0">
                <a:solidFill>
                  <a:srgbClr val="426293"/>
                </a:solidFill>
                <a:latin typeface="Roboto Cn"/>
                <a:cs typeface="Roboto Cn"/>
              </a:rPr>
              <a:t> </a:t>
            </a:r>
            <a:r>
              <a:rPr sz="2000" b="1" spc="-35" dirty="0">
                <a:solidFill>
                  <a:srgbClr val="426293"/>
                </a:solidFill>
                <a:latin typeface="Roboto Cn"/>
                <a:cs typeface="Roboto Cn"/>
              </a:rPr>
              <a:t>diligently.</a:t>
            </a:r>
            <a:endParaRPr sz="2000" dirty="0">
              <a:latin typeface="Roboto Cn"/>
              <a:cs typeface="Roboto Cn"/>
            </a:endParaRPr>
          </a:p>
        </p:txBody>
      </p:sp>
      <p:pic>
        <p:nvPicPr>
          <p:cNvPr id="8" name="object 8"/>
          <p:cNvPicPr/>
          <p:nvPr/>
        </p:nvPicPr>
        <p:blipFill>
          <a:blip r:embed="rId2" cstate="print"/>
          <a:stretch>
            <a:fillRect/>
          </a:stretch>
        </p:blipFill>
        <p:spPr>
          <a:xfrm>
            <a:off x="8229600" y="1475232"/>
            <a:ext cx="1207007" cy="1121664"/>
          </a:xfrm>
          <a:prstGeom prst="rect">
            <a:avLst/>
          </a:prstGeom>
        </p:spPr>
      </p:pic>
      <p:pic>
        <p:nvPicPr>
          <p:cNvPr id="9" name="object 9"/>
          <p:cNvPicPr/>
          <p:nvPr/>
        </p:nvPicPr>
        <p:blipFill>
          <a:blip r:embed="rId3" cstate="print"/>
          <a:stretch>
            <a:fillRect/>
          </a:stretch>
        </p:blipFill>
        <p:spPr>
          <a:xfrm>
            <a:off x="722375" y="1940051"/>
            <a:ext cx="403860" cy="302768"/>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sp>
        <p:nvSpPr>
          <p:cNvPr id="6" name="object 6"/>
          <p:cNvSpPr/>
          <p:nvPr/>
        </p:nvSpPr>
        <p:spPr>
          <a:xfrm>
            <a:off x="7405116" y="6263639"/>
            <a:ext cx="393700" cy="132715"/>
          </a:xfrm>
          <a:custGeom>
            <a:avLst/>
            <a:gdLst/>
            <a:ahLst/>
            <a:cxnLst/>
            <a:rect l="l" t="t" r="r" b="b"/>
            <a:pathLst>
              <a:path w="393700" h="132714">
                <a:moveTo>
                  <a:pt x="266700" y="132588"/>
                </a:moveTo>
                <a:lnTo>
                  <a:pt x="0" y="0"/>
                </a:lnTo>
                <a:lnTo>
                  <a:pt x="393191" y="0"/>
                </a:lnTo>
                <a:lnTo>
                  <a:pt x="266700" y="132588"/>
                </a:lnTo>
                <a:close/>
              </a:path>
            </a:pathLst>
          </a:custGeom>
          <a:solidFill>
            <a:srgbClr val="D16E00"/>
          </a:solidFill>
        </p:spPr>
        <p:txBody>
          <a:bodyPr wrap="square" lIns="0" tIns="0" rIns="0" bIns="0" rtlCol="0"/>
          <a:lstStyle/>
          <a:p>
            <a:endParaRPr/>
          </a:p>
        </p:txBody>
      </p:sp>
      <p:grpSp>
        <p:nvGrpSpPr>
          <p:cNvPr id="7" name="object 7"/>
          <p:cNvGrpSpPr/>
          <p:nvPr/>
        </p:nvGrpSpPr>
        <p:grpSpPr>
          <a:xfrm>
            <a:off x="7408164" y="5788152"/>
            <a:ext cx="2193290" cy="670560"/>
            <a:chOff x="7408164" y="5788152"/>
            <a:chExt cx="2193290" cy="670560"/>
          </a:xfrm>
        </p:grpSpPr>
        <p:sp>
          <p:nvSpPr>
            <p:cNvPr id="8" name="object 8"/>
            <p:cNvSpPr/>
            <p:nvPr/>
          </p:nvSpPr>
          <p:spPr>
            <a:xfrm>
              <a:off x="7563612" y="5788152"/>
              <a:ext cx="2037714" cy="671195"/>
            </a:xfrm>
            <a:custGeom>
              <a:avLst/>
              <a:gdLst/>
              <a:ahLst/>
              <a:cxnLst/>
              <a:rect l="l" t="t" r="r" b="b"/>
              <a:pathLst>
                <a:path w="2037715" h="671195">
                  <a:moveTo>
                    <a:pt x="2037588" y="0"/>
                  </a:moveTo>
                  <a:lnTo>
                    <a:pt x="672084" y="0"/>
                  </a:lnTo>
                  <a:lnTo>
                    <a:pt x="669036" y="0"/>
                  </a:lnTo>
                  <a:lnTo>
                    <a:pt x="669036" y="3048"/>
                  </a:lnTo>
                  <a:lnTo>
                    <a:pt x="0" y="670572"/>
                  </a:lnTo>
                  <a:lnTo>
                    <a:pt x="669036" y="670572"/>
                  </a:lnTo>
                  <a:lnTo>
                    <a:pt x="672084" y="670572"/>
                  </a:lnTo>
                  <a:lnTo>
                    <a:pt x="2037588" y="670572"/>
                  </a:lnTo>
                  <a:lnTo>
                    <a:pt x="2037588" y="0"/>
                  </a:lnTo>
                  <a:close/>
                </a:path>
              </a:pathLst>
            </a:custGeom>
            <a:solidFill>
              <a:srgbClr val="C6D3E6"/>
            </a:solidFill>
          </p:spPr>
          <p:txBody>
            <a:bodyPr wrap="square" lIns="0" tIns="0" rIns="0" bIns="0" rtlCol="0"/>
            <a:lstStyle/>
            <a:p>
              <a:endParaRPr/>
            </a:p>
          </p:txBody>
        </p:sp>
        <p:sp>
          <p:nvSpPr>
            <p:cNvPr id="9" name="object 9"/>
            <p:cNvSpPr/>
            <p:nvPr/>
          </p:nvSpPr>
          <p:spPr>
            <a:xfrm>
              <a:off x="7408164" y="5963424"/>
              <a:ext cx="2193290" cy="303530"/>
            </a:xfrm>
            <a:custGeom>
              <a:avLst/>
              <a:gdLst/>
              <a:ahLst/>
              <a:cxnLst/>
              <a:rect l="l" t="t" r="r" b="b"/>
              <a:pathLst>
                <a:path w="2193290" h="303529">
                  <a:moveTo>
                    <a:pt x="2193036" y="0"/>
                  </a:moveTo>
                  <a:lnTo>
                    <a:pt x="304800" y="0"/>
                  </a:lnTo>
                  <a:lnTo>
                    <a:pt x="297180" y="0"/>
                  </a:lnTo>
                  <a:lnTo>
                    <a:pt x="297180" y="7581"/>
                  </a:lnTo>
                  <a:lnTo>
                    <a:pt x="0" y="303263"/>
                  </a:lnTo>
                  <a:lnTo>
                    <a:pt x="297180" y="303263"/>
                  </a:lnTo>
                  <a:lnTo>
                    <a:pt x="304800" y="303263"/>
                  </a:lnTo>
                  <a:lnTo>
                    <a:pt x="2193036" y="303263"/>
                  </a:lnTo>
                  <a:lnTo>
                    <a:pt x="2193036" y="0"/>
                  </a:lnTo>
                  <a:close/>
                </a:path>
              </a:pathLst>
            </a:custGeom>
            <a:solidFill>
              <a:srgbClr val="FF9700"/>
            </a:solidFill>
          </p:spPr>
          <p:txBody>
            <a:bodyPr wrap="square" lIns="0" tIns="0" rIns="0" bIns="0" rtlCol="0"/>
            <a:lstStyle/>
            <a:p>
              <a:endParaRPr/>
            </a:p>
          </p:txBody>
        </p:sp>
      </p:grpSp>
      <p:sp>
        <p:nvSpPr>
          <p:cNvPr id="10" name="object 10"/>
          <p:cNvSpPr txBox="1">
            <a:spLocks noGrp="1"/>
          </p:cNvSpPr>
          <p:nvPr>
            <p:ph type="title"/>
          </p:nvPr>
        </p:nvSpPr>
        <p:spPr>
          <a:xfrm>
            <a:off x="1162332" y="1650059"/>
            <a:ext cx="6052538" cy="428322"/>
          </a:xfrm>
          <a:prstGeom prst="rect">
            <a:avLst/>
          </a:prstGeom>
        </p:spPr>
        <p:txBody>
          <a:bodyPr vert="horz" wrap="square" lIns="0" tIns="12700" rIns="0" bIns="0" rtlCol="0">
            <a:spAutoFit/>
          </a:bodyPr>
          <a:lstStyle/>
          <a:p>
            <a:pPr marL="12700" algn="l">
              <a:lnSpc>
                <a:spcPct val="100000"/>
              </a:lnSpc>
              <a:spcBef>
                <a:spcPts val="100"/>
              </a:spcBef>
            </a:pPr>
            <a:r>
              <a:rPr lang="en-US" sz="2700" spc="35" dirty="0"/>
              <a:t>Communication</a:t>
            </a:r>
            <a:endParaRPr sz="2700" dirty="0"/>
          </a:p>
        </p:txBody>
      </p:sp>
      <p:graphicFrame>
        <p:nvGraphicFramePr>
          <p:cNvPr id="12" name="object 12"/>
          <p:cNvGraphicFramePr>
            <a:graphicFrameLocks noGrp="1"/>
          </p:cNvGraphicFramePr>
          <p:nvPr>
            <p:extLst>
              <p:ext uri="{D42A27DB-BD31-4B8C-83A1-F6EECF244321}">
                <p14:modId xmlns:p14="http://schemas.microsoft.com/office/powerpoint/2010/main" val="467126982"/>
              </p:ext>
            </p:extLst>
          </p:nvPr>
        </p:nvGraphicFramePr>
        <p:xfrm>
          <a:off x="17654" y="2778263"/>
          <a:ext cx="9011539" cy="4118610"/>
        </p:xfrm>
        <a:graphic>
          <a:graphicData uri="http://schemas.openxmlformats.org/drawingml/2006/table">
            <a:tbl>
              <a:tblPr firstRow="1" bandRow="1">
                <a:tableStyleId>{2D5ABB26-0587-4C30-8999-92F81FD0307C}</a:tableStyleId>
              </a:tblPr>
              <a:tblGrid>
                <a:gridCol w="2449064">
                  <a:extLst>
                    <a:ext uri="{9D8B030D-6E8A-4147-A177-3AD203B41FA5}">
                      <a16:colId xmlns:a16="http://schemas.microsoft.com/office/drawing/2014/main" val="20000"/>
                    </a:ext>
                  </a:extLst>
                </a:gridCol>
                <a:gridCol w="1716754">
                  <a:extLst>
                    <a:ext uri="{9D8B030D-6E8A-4147-A177-3AD203B41FA5}">
                      <a16:colId xmlns:a16="http://schemas.microsoft.com/office/drawing/2014/main" val="20001"/>
                    </a:ext>
                  </a:extLst>
                </a:gridCol>
                <a:gridCol w="4845721">
                  <a:extLst>
                    <a:ext uri="{9D8B030D-6E8A-4147-A177-3AD203B41FA5}">
                      <a16:colId xmlns:a16="http://schemas.microsoft.com/office/drawing/2014/main" val="20002"/>
                    </a:ext>
                  </a:extLst>
                </a:gridCol>
              </a:tblGrid>
              <a:tr h="335280">
                <a:tc>
                  <a:txBody>
                    <a:bodyPr/>
                    <a:lstStyle/>
                    <a:p>
                      <a:pPr marL="91440">
                        <a:lnSpc>
                          <a:spcPct val="100000"/>
                        </a:lnSpc>
                        <a:spcBef>
                          <a:spcPts val="305"/>
                        </a:spcBef>
                      </a:pPr>
                      <a:r>
                        <a:rPr sz="2000" b="1" spc="-10" dirty="0">
                          <a:solidFill>
                            <a:srgbClr val="426293"/>
                          </a:solidFill>
                          <a:latin typeface="Baskerville Old Face" panose="02020602080505020303" pitchFamily="18" charset="0"/>
                          <a:cs typeface="Arial"/>
                        </a:rPr>
                        <a:t>Factor</a:t>
                      </a:r>
                      <a:endParaRPr sz="2000" dirty="0">
                        <a:latin typeface="Baskerville Old Face" panose="02020602080505020303" pitchFamily="18" charset="0"/>
                        <a:cs typeface="Arial"/>
                      </a:endParaRPr>
                    </a:p>
                  </a:txBody>
                  <a:tcPr marL="0" marR="0" marT="3873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0170">
                        <a:lnSpc>
                          <a:spcPct val="100000"/>
                        </a:lnSpc>
                        <a:spcBef>
                          <a:spcPts val="305"/>
                        </a:spcBef>
                      </a:pPr>
                      <a:r>
                        <a:rPr sz="2000" b="1" spc="-5" dirty="0">
                          <a:solidFill>
                            <a:srgbClr val="426293"/>
                          </a:solidFill>
                          <a:latin typeface="Baskerville Old Face" panose="02020602080505020303" pitchFamily="18" charset="0"/>
                          <a:cs typeface="Arial"/>
                        </a:rPr>
                        <a:t>2009</a:t>
                      </a:r>
                      <a:r>
                        <a:rPr sz="2000" b="1" spc="-30" dirty="0">
                          <a:solidFill>
                            <a:srgbClr val="426293"/>
                          </a:solidFill>
                          <a:latin typeface="Baskerville Old Face" panose="02020602080505020303" pitchFamily="18" charset="0"/>
                          <a:cs typeface="Arial"/>
                        </a:rPr>
                        <a:t> </a:t>
                      </a:r>
                      <a:r>
                        <a:rPr sz="2000" b="1" spc="-10" dirty="0">
                          <a:solidFill>
                            <a:srgbClr val="426293"/>
                          </a:solidFill>
                          <a:latin typeface="Baskerville Old Face" panose="02020602080505020303" pitchFamily="18" charset="0"/>
                          <a:cs typeface="Arial"/>
                        </a:rPr>
                        <a:t>Code</a:t>
                      </a:r>
                      <a:endParaRPr sz="2000">
                        <a:latin typeface="Baskerville Old Face" panose="02020602080505020303" pitchFamily="18" charset="0"/>
                        <a:cs typeface="Arial"/>
                      </a:endParaRPr>
                    </a:p>
                  </a:txBody>
                  <a:tcPr marL="0" marR="0" marT="3873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1440">
                        <a:lnSpc>
                          <a:spcPct val="100000"/>
                        </a:lnSpc>
                        <a:spcBef>
                          <a:spcPts val="305"/>
                        </a:spcBef>
                      </a:pPr>
                      <a:r>
                        <a:rPr sz="2000" b="1" spc="-10" dirty="0">
                          <a:solidFill>
                            <a:srgbClr val="426293"/>
                          </a:solidFill>
                          <a:latin typeface="Baskerville Old Face" panose="02020602080505020303" pitchFamily="18" charset="0"/>
                          <a:cs typeface="Arial"/>
                        </a:rPr>
                        <a:t>Revised</a:t>
                      </a:r>
                      <a:endParaRPr sz="2000">
                        <a:latin typeface="Baskerville Old Face" panose="02020602080505020303" pitchFamily="18" charset="0"/>
                        <a:cs typeface="Arial"/>
                      </a:endParaRPr>
                    </a:p>
                  </a:txBody>
                  <a:tcPr marL="0" marR="0" marT="38735"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0"/>
                  </a:ext>
                </a:extLst>
              </a:tr>
              <a:tr h="1114043">
                <a:tc>
                  <a:txBody>
                    <a:bodyPr/>
                    <a:lstStyle/>
                    <a:p>
                      <a:pPr marL="90805">
                        <a:lnSpc>
                          <a:spcPct val="100000"/>
                        </a:lnSpc>
                        <a:spcBef>
                          <a:spcPts val="305"/>
                        </a:spcBef>
                      </a:pPr>
                      <a:r>
                        <a:rPr sz="2000" b="1" dirty="0">
                          <a:solidFill>
                            <a:srgbClr val="426293"/>
                          </a:solidFill>
                          <a:latin typeface="Baskerville Old Face" panose="02020602080505020303" pitchFamily="18" charset="0"/>
                          <a:cs typeface="Arial"/>
                        </a:rPr>
                        <a:t>Premises</a:t>
                      </a:r>
                      <a:r>
                        <a:rPr sz="2000" b="1" spc="-50"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are</a:t>
                      </a:r>
                      <a:r>
                        <a:rPr sz="2000" b="1" spc="-3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locked</a:t>
                      </a:r>
                      <a:endParaRPr sz="2000" dirty="0">
                        <a:latin typeface="Baskerville Old Face" panose="02020602080505020303" pitchFamily="18" charset="0"/>
                        <a:cs typeface="Arial"/>
                      </a:endParaRPr>
                    </a:p>
                  </a:txBody>
                  <a:tcPr marL="0" marR="0" marT="3873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2075">
                        <a:lnSpc>
                          <a:spcPct val="100000"/>
                        </a:lnSpc>
                        <a:spcBef>
                          <a:spcPts val="305"/>
                        </a:spcBef>
                      </a:pPr>
                      <a:r>
                        <a:rPr sz="2000" b="1" dirty="0">
                          <a:solidFill>
                            <a:srgbClr val="426293"/>
                          </a:solidFill>
                          <a:latin typeface="Baskerville Old Face" panose="02020602080505020303" pitchFamily="18" charset="0"/>
                          <a:cs typeface="Arial"/>
                        </a:rPr>
                        <a:t>Silent</a:t>
                      </a:r>
                      <a:endParaRPr sz="2000" dirty="0">
                        <a:latin typeface="Baskerville Old Face" panose="02020602080505020303" pitchFamily="18" charset="0"/>
                        <a:cs typeface="Arial"/>
                      </a:endParaRPr>
                    </a:p>
                  </a:txBody>
                  <a:tcPr marL="0" marR="0" marT="3873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1440" marR="274320">
                        <a:lnSpc>
                          <a:spcPct val="100000"/>
                        </a:lnSpc>
                        <a:spcBef>
                          <a:spcPts val="305"/>
                        </a:spcBef>
                      </a:pPr>
                      <a:r>
                        <a:rPr sz="2000" b="1" spc="-5" dirty="0">
                          <a:solidFill>
                            <a:srgbClr val="426293"/>
                          </a:solidFill>
                          <a:latin typeface="Baskerville Old Face" panose="02020602080505020303" pitchFamily="18" charset="0"/>
                          <a:cs typeface="Arial"/>
                        </a:rPr>
                        <a:t>Communication</a:t>
                      </a:r>
                      <a:r>
                        <a:rPr sz="2000" b="1" spc="-50"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received</a:t>
                      </a:r>
                      <a:r>
                        <a:rPr sz="2000" b="1" spc="-2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back</a:t>
                      </a:r>
                      <a:r>
                        <a:rPr sz="2000" b="1" spc="-1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by</a:t>
                      </a:r>
                      <a:r>
                        <a:rPr sz="2000" b="1" spc="-1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the</a:t>
                      </a:r>
                      <a:r>
                        <a:rPr sz="2000" b="1" spc="-1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Incoming </a:t>
                      </a:r>
                      <a:r>
                        <a:rPr sz="2000" b="1" spc="-375" dirty="0">
                          <a:solidFill>
                            <a:srgbClr val="426293"/>
                          </a:solidFill>
                          <a:latin typeface="Baskerville Old Face" panose="02020602080505020303" pitchFamily="18" charset="0"/>
                          <a:cs typeface="Arial"/>
                        </a:rPr>
                        <a:t> </a:t>
                      </a:r>
                      <a:r>
                        <a:rPr sz="2000" b="1" spc="-10" dirty="0">
                          <a:solidFill>
                            <a:srgbClr val="426293"/>
                          </a:solidFill>
                          <a:latin typeface="Baskerville Old Face" panose="02020602080505020303" pitchFamily="18" charset="0"/>
                          <a:cs typeface="Arial"/>
                        </a:rPr>
                        <a:t>Auditor </a:t>
                      </a:r>
                      <a:r>
                        <a:rPr sz="2000" b="1" spc="5" dirty="0">
                          <a:solidFill>
                            <a:srgbClr val="426293"/>
                          </a:solidFill>
                          <a:latin typeface="Baskerville Old Face" panose="02020602080505020303" pitchFamily="18" charset="0"/>
                          <a:cs typeface="Arial"/>
                        </a:rPr>
                        <a:t>with </a:t>
                      </a:r>
                      <a:r>
                        <a:rPr sz="2000" b="1" dirty="0">
                          <a:solidFill>
                            <a:srgbClr val="426293"/>
                          </a:solidFill>
                          <a:latin typeface="Baskerville Old Face" panose="02020602080505020303" pitchFamily="18" charset="0"/>
                          <a:cs typeface="Arial"/>
                        </a:rPr>
                        <a:t>“Office </a:t>
                      </a:r>
                      <a:r>
                        <a:rPr sz="2000" b="1" spc="-5" dirty="0">
                          <a:solidFill>
                            <a:srgbClr val="426293"/>
                          </a:solidFill>
                          <a:latin typeface="Baskerville Old Face" panose="02020602080505020303" pitchFamily="18" charset="0"/>
                          <a:cs typeface="Arial"/>
                        </a:rPr>
                        <a:t>found Locked” </a:t>
                      </a:r>
                      <a:r>
                        <a:rPr sz="2000" b="1" spc="5" dirty="0">
                          <a:solidFill>
                            <a:srgbClr val="426293"/>
                          </a:solidFill>
                          <a:latin typeface="Baskerville Old Face" panose="02020602080505020303" pitchFamily="18" charset="0"/>
                          <a:cs typeface="Arial"/>
                        </a:rPr>
                        <a:t>written </a:t>
                      </a:r>
                      <a:r>
                        <a:rPr sz="2000" b="1" spc="-5" dirty="0">
                          <a:solidFill>
                            <a:srgbClr val="426293"/>
                          </a:solidFill>
                          <a:latin typeface="Baskerville Old Face" panose="02020602080505020303" pitchFamily="18" charset="0"/>
                          <a:cs typeface="Arial"/>
                        </a:rPr>
                        <a:t>on </a:t>
                      </a:r>
                      <a:r>
                        <a:rPr sz="2000" b="1"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the</a:t>
                      </a:r>
                      <a:r>
                        <a:rPr sz="2000" b="1" spc="-70" dirty="0">
                          <a:solidFill>
                            <a:srgbClr val="426293"/>
                          </a:solidFill>
                          <a:latin typeface="Baskerville Old Face" panose="02020602080505020303" pitchFamily="18" charset="0"/>
                          <a:cs typeface="Arial"/>
                        </a:rPr>
                        <a:t> </a:t>
                      </a:r>
                      <a:r>
                        <a:rPr sz="2000" b="1" spc="-25" dirty="0">
                          <a:solidFill>
                            <a:srgbClr val="426293"/>
                          </a:solidFill>
                          <a:latin typeface="Baskerville Old Face" panose="02020602080505020303" pitchFamily="18" charset="0"/>
                          <a:cs typeface="Arial"/>
                        </a:rPr>
                        <a:t>AD</a:t>
                      </a:r>
                      <a:r>
                        <a:rPr sz="2000" b="1" spc="2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shall</a:t>
                      </a:r>
                      <a:r>
                        <a:rPr sz="2000" b="1" spc="-2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be deemed</a:t>
                      </a:r>
                      <a:r>
                        <a:rPr sz="2000" b="1" spc="-40"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as</a:t>
                      </a:r>
                      <a:r>
                        <a:rPr sz="2000" b="1" spc="-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delivered</a:t>
                      </a:r>
                      <a:endParaRPr sz="2000">
                        <a:latin typeface="Baskerville Old Face" panose="02020602080505020303" pitchFamily="18" charset="0"/>
                        <a:cs typeface="Arial"/>
                      </a:endParaRPr>
                    </a:p>
                  </a:txBody>
                  <a:tcPr marL="0" marR="0" marT="38735"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1"/>
                  </a:ext>
                </a:extLst>
              </a:tr>
              <a:tr h="1455420">
                <a:tc>
                  <a:txBody>
                    <a:bodyPr/>
                    <a:lstStyle/>
                    <a:p>
                      <a:pPr marL="90805" marR="325120">
                        <a:lnSpc>
                          <a:spcPct val="100000"/>
                        </a:lnSpc>
                        <a:spcBef>
                          <a:spcPts val="315"/>
                        </a:spcBef>
                      </a:pPr>
                      <a:r>
                        <a:rPr sz="2000" b="1" dirty="0">
                          <a:solidFill>
                            <a:srgbClr val="426293"/>
                          </a:solidFill>
                          <a:latin typeface="Baskerville Old Face" panose="02020602080505020303" pitchFamily="18" charset="0"/>
                          <a:cs typeface="Arial"/>
                        </a:rPr>
                        <a:t>Firm</a:t>
                      </a:r>
                      <a:r>
                        <a:rPr sz="2000" b="1" spc="-30" dirty="0">
                          <a:solidFill>
                            <a:srgbClr val="426293"/>
                          </a:solidFill>
                          <a:latin typeface="Baskerville Old Face" panose="02020602080505020303" pitchFamily="18" charset="0"/>
                          <a:cs typeface="Arial"/>
                        </a:rPr>
                        <a:t> </a:t>
                      </a:r>
                      <a:r>
                        <a:rPr sz="2000" b="1" spc="-10" dirty="0">
                          <a:solidFill>
                            <a:srgbClr val="426293"/>
                          </a:solidFill>
                          <a:latin typeface="Baskerville Old Face" panose="02020602080505020303" pitchFamily="18" charset="0"/>
                          <a:cs typeface="Arial"/>
                        </a:rPr>
                        <a:t>not</a:t>
                      </a:r>
                      <a:r>
                        <a:rPr sz="2000" b="1" spc="-2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found</a:t>
                      </a:r>
                      <a:r>
                        <a:rPr sz="2000" b="1" spc="-4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at</a:t>
                      </a:r>
                      <a:r>
                        <a:rPr sz="2000" b="1" spc="-3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the </a:t>
                      </a:r>
                      <a:r>
                        <a:rPr sz="2000" b="1" spc="-37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given </a:t>
                      </a:r>
                      <a:r>
                        <a:rPr sz="2000" b="1" dirty="0">
                          <a:solidFill>
                            <a:srgbClr val="426293"/>
                          </a:solidFill>
                          <a:latin typeface="Baskerville Old Face" panose="02020602080505020303" pitchFamily="18" charset="0"/>
                          <a:cs typeface="Arial"/>
                        </a:rPr>
                        <a:t>Registered </a:t>
                      </a:r>
                      <a:r>
                        <a:rPr sz="2000" b="1" spc="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address</a:t>
                      </a:r>
                      <a:endParaRPr sz="2000" dirty="0">
                        <a:latin typeface="Baskerville Old Face" panose="02020602080505020303" pitchFamily="18" charset="0"/>
                        <a:cs typeface="Arial"/>
                      </a:endParaRPr>
                    </a:p>
                  </a:txBody>
                  <a:tcPr marL="0" marR="0" marT="4000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1440">
                        <a:lnSpc>
                          <a:spcPct val="100000"/>
                        </a:lnSpc>
                        <a:spcBef>
                          <a:spcPts val="315"/>
                        </a:spcBef>
                      </a:pPr>
                      <a:r>
                        <a:rPr sz="2000" b="1" spc="-5" dirty="0">
                          <a:solidFill>
                            <a:srgbClr val="426293"/>
                          </a:solidFill>
                          <a:latin typeface="Baskerville Old Face" panose="02020602080505020303" pitchFamily="18" charset="0"/>
                          <a:cs typeface="Arial"/>
                        </a:rPr>
                        <a:t>Silent</a:t>
                      </a:r>
                      <a:endParaRPr sz="2000" dirty="0">
                        <a:latin typeface="Baskerville Old Face" panose="02020602080505020303" pitchFamily="18" charset="0"/>
                        <a:cs typeface="Arial"/>
                      </a:endParaRPr>
                    </a:p>
                  </a:txBody>
                  <a:tcPr marL="0" marR="0" marT="4000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1440" marR="96520" indent="-635">
                        <a:lnSpc>
                          <a:spcPct val="100000"/>
                        </a:lnSpc>
                        <a:spcBef>
                          <a:spcPts val="315"/>
                        </a:spcBef>
                      </a:pPr>
                      <a:r>
                        <a:rPr sz="2000" b="1" dirty="0">
                          <a:solidFill>
                            <a:srgbClr val="426293"/>
                          </a:solidFill>
                          <a:latin typeface="Baskerville Old Face" panose="02020602080505020303" pitchFamily="18" charset="0"/>
                          <a:cs typeface="Arial"/>
                        </a:rPr>
                        <a:t>If</a:t>
                      </a:r>
                      <a:r>
                        <a:rPr sz="2000" b="1" spc="-1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Communication</a:t>
                      </a:r>
                      <a:r>
                        <a:rPr sz="2000" b="1" spc="-3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sent</a:t>
                      </a:r>
                      <a:r>
                        <a:rPr sz="2000" b="1" spc="-25" dirty="0">
                          <a:solidFill>
                            <a:srgbClr val="426293"/>
                          </a:solidFill>
                          <a:latin typeface="Baskerville Old Face" panose="02020602080505020303" pitchFamily="18" charset="0"/>
                          <a:cs typeface="Arial"/>
                        </a:rPr>
                        <a:t> </a:t>
                      </a:r>
                      <a:r>
                        <a:rPr sz="2000" b="1" spc="-10" dirty="0">
                          <a:solidFill>
                            <a:srgbClr val="426293"/>
                          </a:solidFill>
                          <a:latin typeface="Baskerville Old Face" panose="02020602080505020303" pitchFamily="18" charset="0"/>
                          <a:cs typeface="Arial"/>
                        </a:rPr>
                        <a:t>by</a:t>
                      </a:r>
                      <a:r>
                        <a:rPr sz="2000" b="1" spc="-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with</a:t>
                      </a:r>
                      <a:r>
                        <a:rPr sz="2000" b="1" spc="-3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remarks</a:t>
                      </a:r>
                      <a:r>
                        <a:rPr sz="2000" b="1" spc="-3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“No</a:t>
                      </a:r>
                      <a:r>
                        <a:rPr sz="2000" b="1" spc="-1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such </a:t>
                      </a:r>
                      <a:r>
                        <a:rPr sz="2000" b="1" spc="-37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office exists </a:t>
                      </a:r>
                      <a:r>
                        <a:rPr sz="2000" b="1" spc="-5" dirty="0">
                          <a:solidFill>
                            <a:srgbClr val="426293"/>
                          </a:solidFill>
                          <a:latin typeface="Baskerville Old Face" panose="02020602080505020303" pitchFamily="18" charset="0"/>
                          <a:cs typeface="Arial"/>
                        </a:rPr>
                        <a:t>at this address”, and </a:t>
                      </a:r>
                      <a:r>
                        <a:rPr sz="2000" b="1" dirty="0">
                          <a:solidFill>
                            <a:srgbClr val="426293"/>
                          </a:solidFill>
                          <a:latin typeface="Baskerville Old Face" panose="02020602080505020303" pitchFamily="18" charset="0"/>
                          <a:cs typeface="Arial"/>
                        </a:rPr>
                        <a:t>address</a:t>
                      </a:r>
                      <a:r>
                        <a:rPr sz="2000" b="1" spc="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is </a:t>
                      </a:r>
                      <a:r>
                        <a:rPr sz="2000" b="1" spc="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registered with Institute -</a:t>
                      </a:r>
                      <a:r>
                        <a:rPr sz="2000" b="1" spc="38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deemed </a:t>
                      </a:r>
                      <a:r>
                        <a:rPr sz="2000" b="1" dirty="0">
                          <a:solidFill>
                            <a:srgbClr val="426293"/>
                          </a:solidFill>
                          <a:latin typeface="Baskerville Old Face" panose="02020602080505020303" pitchFamily="18" charset="0"/>
                          <a:cs typeface="Arial"/>
                        </a:rPr>
                        <a:t>to </a:t>
                      </a:r>
                      <a:r>
                        <a:rPr sz="2000" b="1" spc="-5" dirty="0">
                          <a:solidFill>
                            <a:srgbClr val="426293"/>
                          </a:solidFill>
                          <a:latin typeface="Baskerville Old Face" panose="02020602080505020303" pitchFamily="18" charset="0"/>
                          <a:cs typeface="Arial"/>
                        </a:rPr>
                        <a:t>be </a:t>
                      </a:r>
                      <a:r>
                        <a:rPr sz="2000" b="1"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delivered, unless the </a:t>
                      </a:r>
                      <a:r>
                        <a:rPr sz="2000" b="1" dirty="0">
                          <a:solidFill>
                            <a:srgbClr val="426293"/>
                          </a:solidFill>
                          <a:latin typeface="Baskerville Old Face" panose="02020602080505020303" pitchFamily="18" charset="0"/>
                          <a:cs typeface="Arial"/>
                        </a:rPr>
                        <a:t>retiring </a:t>
                      </a:r>
                      <a:r>
                        <a:rPr sz="2000" b="1" spc="-5" dirty="0">
                          <a:solidFill>
                            <a:srgbClr val="426293"/>
                          </a:solidFill>
                          <a:latin typeface="Baskerville Old Face" panose="02020602080505020303" pitchFamily="18" charset="0"/>
                          <a:cs typeface="Arial"/>
                        </a:rPr>
                        <a:t>auditor proves that </a:t>
                      </a:r>
                      <a:r>
                        <a:rPr sz="2000" b="1" dirty="0">
                          <a:solidFill>
                            <a:srgbClr val="426293"/>
                          </a:solidFill>
                          <a:latin typeface="Baskerville Old Face" panose="02020602080505020303" pitchFamily="18" charset="0"/>
                          <a:cs typeface="Arial"/>
                        </a:rPr>
                        <a:t> it </a:t>
                      </a:r>
                      <a:r>
                        <a:rPr sz="2000" b="1" spc="5" dirty="0">
                          <a:solidFill>
                            <a:srgbClr val="426293"/>
                          </a:solidFill>
                          <a:latin typeface="Baskerville Old Face" panose="02020602080505020303" pitchFamily="18" charset="0"/>
                          <a:cs typeface="Arial"/>
                        </a:rPr>
                        <a:t>was </a:t>
                      </a:r>
                      <a:r>
                        <a:rPr sz="2000" b="1" spc="-5" dirty="0">
                          <a:solidFill>
                            <a:srgbClr val="426293"/>
                          </a:solidFill>
                          <a:latin typeface="Baskerville Old Face" panose="02020602080505020303" pitchFamily="18" charset="0"/>
                          <a:cs typeface="Arial"/>
                        </a:rPr>
                        <a:t>not </a:t>
                      </a:r>
                      <a:r>
                        <a:rPr sz="2000" b="1" dirty="0">
                          <a:solidFill>
                            <a:srgbClr val="426293"/>
                          </a:solidFill>
                          <a:latin typeface="Baskerville Old Face" panose="02020602080505020303" pitchFamily="18" charset="0"/>
                          <a:cs typeface="Arial"/>
                        </a:rPr>
                        <a:t>really </a:t>
                      </a:r>
                      <a:r>
                        <a:rPr sz="2000" b="1" spc="-5" dirty="0">
                          <a:solidFill>
                            <a:srgbClr val="426293"/>
                          </a:solidFill>
                          <a:latin typeface="Baskerville Old Face" panose="02020602080505020303" pitchFamily="18" charset="0"/>
                          <a:cs typeface="Arial"/>
                        </a:rPr>
                        <a:t>served and that he </a:t>
                      </a:r>
                      <a:r>
                        <a:rPr sz="2000" b="1" spc="5" dirty="0">
                          <a:solidFill>
                            <a:srgbClr val="426293"/>
                          </a:solidFill>
                          <a:latin typeface="Baskerville Old Face" panose="02020602080505020303" pitchFamily="18" charset="0"/>
                          <a:cs typeface="Arial"/>
                        </a:rPr>
                        <a:t>was </a:t>
                      </a:r>
                      <a:r>
                        <a:rPr sz="2000" b="1" spc="-5" dirty="0">
                          <a:solidFill>
                            <a:srgbClr val="426293"/>
                          </a:solidFill>
                          <a:latin typeface="Baskerville Old Face" panose="02020602080505020303" pitchFamily="18" charset="0"/>
                          <a:cs typeface="Arial"/>
                        </a:rPr>
                        <a:t>not </a:t>
                      </a:r>
                      <a:r>
                        <a:rPr sz="2000" b="1"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responsible</a:t>
                      </a:r>
                      <a:r>
                        <a:rPr sz="2000" b="1" spc="-4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for</a:t>
                      </a:r>
                      <a:r>
                        <a:rPr sz="2000" b="1" spc="-1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such</a:t>
                      </a:r>
                      <a:r>
                        <a:rPr sz="2000" b="1" spc="-3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non-service.</a:t>
                      </a:r>
                      <a:endParaRPr sz="2000" dirty="0">
                        <a:latin typeface="Baskerville Old Face" panose="02020602080505020303" pitchFamily="18" charset="0"/>
                        <a:cs typeface="Arial"/>
                      </a:endParaRPr>
                    </a:p>
                  </a:txBody>
                  <a:tcPr marL="0" marR="0" marT="40005"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2"/>
                  </a:ext>
                </a:extLst>
              </a:tr>
              <a:tr h="518159">
                <a:tc>
                  <a:txBody>
                    <a:bodyPr/>
                    <a:lstStyle/>
                    <a:p>
                      <a:pPr marL="90805" marR="104139">
                        <a:lnSpc>
                          <a:spcPct val="100000"/>
                        </a:lnSpc>
                        <a:spcBef>
                          <a:spcPts val="305"/>
                        </a:spcBef>
                      </a:pPr>
                      <a:r>
                        <a:rPr sz="2000" b="1" spc="-5" dirty="0">
                          <a:solidFill>
                            <a:srgbClr val="426293"/>
                          </a:solidFill>
                          <a:latin typeface="Baskerville Old Face" panose="02020602080505020303" pitchFamily="18" charset="0"/>
                          <a:cs typeface="Arial"/>
                        </a:rPr>
                        <a:t>Communication</a:t>
                      </a:r>
                      <a:r>
                        <a:rPr sz="2000" b="1" spc="-60"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in</a:t>
                      </a:r>
                      <a:r>
                        <a:rPr sz="2000" b="1" spc="-35"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case </a:t>
                      </a:r>
                      <a:r>
                        <a:rPr sz="2000" b="1" spc="-37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of</a:t>
                      </a:r>
                      <a:r>
                        <a:rPr sz="2000" b="1" spc="-20"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certification</a:t>
                      </a:r>
                      <a:endParaRPr sz="2000" dirty="0">
                        <a:latin typeface="Baskerville Old Face" panose="02020602080505020303" pitchFamily="18" charset="0"/>
                        <a:cs typeface="Arial"/>
                      </a:endParaRPr>
                    </a:p>
                  </a:txBody>
                  <a:tcPr marL="0" marR="0" marT="3873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1440" marR="755650">
                        <a:lnSpc>
                          <a:spcPct val="100000"/>
                        </a:lnSpc>
                        <a:spcBef>
                          <a:spcPts val="305"/>
                        </a:spcBef>
                      </a:pPr>
                      <a:r>
                        <a:rPr sz="2000" b="1" spc="-5" dirty="0">
                          <a:solidFill>
                            <a:srgbClr val="426293"/>
                          </a:solidFill>
                          <a:latin typeface="Baskerville Old Face" panose="02020602080505020303" pitchFamily="18" charset="0"/>
                          <a:cs typeface="Arial"/>
                        </a:rPr>
                        <a:t>Healthy </a:t>
                      </a:r>
                      <a:r>
                        <a:rPr sz="2000" b="1" spc="-375" dirty="0">
                          <a:solidFill>
                            <a:srgbClr val="426293"/>
                          </a:solidFill>
                          <a:latin typeface="Baskerville Old Face" panose="02020602080505020303" pitchFamily="18" charset="0"/>
                          <a:cs typeface="Arial"/>
                        </a:rPr>
                        <a:t> </a:t>
                      </a:r>
                      <a:r>
                        <a:rPr sz="2000" b="1" spc="-5" dirty="0">
                          <a:solidFill>
                            <a:srgbClr val="426293"/>
                          </a:solidFill>
                          <a:latin typeface="Baskerville Old Face" panose="02020602080505020303" pitchFamily="18" charset="0"/>
                          <a:cs typeface="Arial"/>
                        </a:rPr>
                        <a:t>p</a:t>
                      </a:r>
                      <a:r>
                        <a:rPr sz="2000" b="1" dirty="0">
                          <a:solidFill>
                            <a:srgbClr val="426293"/>
                          </a:solidFill>
                          <a:latin typeface="Baskerville Old Face" panose="02020602080505020303" pitchFamily="18" charset="0"/>
                          <a:cs typeface="Arial"/>
                        </a:rPr>
                        <a:t>r</a:t>
                      </a:r>
                      <a:r>
                        <a:rPr sz="2000" b="1" spc="5" dirty="0">
                          <a:solidFill>
                            <a:srgbClr val="426293"/>
                          </a:solidFill>
                          <a:latin typeface="Baskerville Old Face" panose="02020602080505020303" pitchFamily="18" charset="0"/>
                          <a:cs typeface="Arial"/>
                        </a:rPr>
                        <a:t>a</a:t>
                      </a:r>
                      <a:r>
                        <a:rPr sz="2000" b="1" spc="-10" dirty="0">
                          <a:solidFill>
                            <a:srgbClr val="426293"/>
                          </a:solidFill>
                          <a:latin typeface="Baskerville Old Face" panose="02020602080505020303" pitchFamily="18" charset="0"/>
                          <a:cs typeface="Arial"/>
                        </a:rPr>
                        <a:t>c</a:t>
                      </a:r>
                      <a:r>
                        <a:rPr sz="2000" b="1" spc="-5" dirty="0">
                          <a:solidFill>
                            <a:srgbClr val="426293"/>
                          </a:solidFill>
                          <a:latin typeface="Baskerville Old Face" panose="02020602080505020303" pitchFamily="18" charset="0"/>
                          <a:cs typeface="Arial"/>
                        </a:rPr>
                        <a:t>t</a:t>
                      </a:r>
                      <a:r>
                        <a:rPr sz="2000" b="1" spc="15" dirty="0">
                          <a:solidFill>
                            <a:srgbClr val="426293"/>
                          </a:solidFill>
                          <a:latin typeface="Baskerville Old Face" panose="02020602080505020303" pitchFamily="18" charset="0"/>
                          <a:cs typeface="Arial"/>
                        </a:rPr>
                        <a:t>i</a:t>
                      </a:r>
                      <a:r>
                        <a:rPr sz="2000" b="1" spc="-10" dirty="0">
                          <a:solidFill>
                            <a:srgbClr val="426293"/>
                          </a:solidFill>
                          <a:latin typeface="Baskerville Old Face" panose="02020602080505020303" pitchFamily="18" charset="0"/>
                          <a:cs typeface="Arial"/>
                        </a:rPr>
                        <a:t>c</a:t>
                      </a:r>
                      <a:r>
                        <a:rPr sz="2000" b="1" dirty="0">
                          <a:solidFill>
                            <a:srgbClr val="426293"/>
                          </a:solidFill>
                          <a:latin typeface="Baskerville Old Face" panose="02020602080505020303" pitchFamily="18" charset="0"/>
                          <a:cs typeface="Arial"/>
                        </a:rPr>
                        <a:t>e</a:t>
                      </a:r>
                      <a:endParaRPr sz="2000" dirty="0">
                        <a:latin typeface="Baskerville Old Face" panose="02020602080505020303" pitchFamily="18" charset="0"/>
                        <a:cs typeface="Arial"/>
                      </a:endParaRPr>
                    </a:p>
                  </a:txBody>
                  <a:tcPr marL="0" marR="0" marT="38735"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C6D3E6"/>
                    </a:solidFill>
                  </a:tcPr>
                </a:tc>
                <a:tc>
                  <a:txBody>
                    <a:bodyPr/>
                    <a:lstStyle/>
                    <a:p>
                      <a:pPr marL="91440">
                        <a:lnSpc>
                          <a:spcPct val="100000"/>
                        </a:lnSpc>
                        <a:spcBef>
                          <a:spcPts val="305"/>
                        </a:spcBef>
                      </a:pPr>
                      <a:r>
                        <a:rPr sz="2000" b="1" spc="-5" dirty="0">
                          <a:solidFill>
                            <a:srgbClr val="426293"/>
                          </a:solidFill>
                          <a:latin typeface="Baskerville Old Face" panose="02020602080505020303" pitchFamily="18" charset="0"/>
                          <a:cs typeface="Arial"/>
                        </a:rPr>
                        <a:t>Dispensed</a:t>
                      </a:r>
                      <a:r>
                        <a:rPr sz="2000" b="1" spc="-60" dirty="0">
                          <a:solidFill>
                            <a:srgbClr val="426293"/>
                          </a:solidFill>
                          <a:latin typeface="Baskerville Old Face" panose="02020602080505020303" pitchFamily="18" charset="0"/>
                          <a:cs typeface="Arial"/>
                        </a:rPr>
                        <a:t> </a:t>
                      </a:r>
                      <a:r>
                        <a:rPr sz="2000" b="1" dirty="0">
                          <a:solidFill>
                            <a:srgbClr val="426293"/>
                          </a:solidFill>
                          <a:latin typeface="Baskerville Old Face" panose="02020602080505020303" pitchFamily="18" charset="0"/>
                          <a:cs typeface="Arial"/>
                        </a:rPr>
                        <a:t>with</a:t>
                      </a:r>
                      <a:endParaRPr sz="2000" dirty="0">
                        <a:latin typeface="Baskerville Old Face" panose="02020602080505020303" pitchFamily="18" charset="0"/>
                        <a:cs typeface="Arial"/>
                      </a:endParaRPr>
                    </a:p>
                  </a:txBody>
                  <a:tcPr marL="0" marR="0" marT="38735"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3"/>
                  </a:ext>
                </a:extLst>
              </a:tr>
            </a:tbl>
          </a:graphicData>
        </a:graphic>
      </p:graphicFrame>
      <p:grpSp>
        <p:nvGrpSpPr>
          <p:cNvPr id="14" name="object 14"/>
          <p:cNvGrpSpPr/>
          <p:nvPr/>
        </p:nvGrpSpPr>
        <p:grpSpPr>
          <a:xfrm>
            <a:off x="758952" y="1944623"/>
            <a:ext cx="330835" cy="294640"/>
            <a:chOff x="758952" y="1944623"/>
            <a:chExt cx="330835" cy="294640"/>
          </a:xfrm>
        </p:grpSpPr>
        <p:sp>
          <p:nvSpPr>
            <p:cNvPr id="15" name="object 15"/>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6" name="object 16"/>
            <p:cNvPicPr/>
            <p:nvPr/>
          </p:nvPicPr>
          <p:blipFill>
            <a:blip r:embed="rId2" cstate="print"/>
            <a:stretch>
              <a:fillRect/>
            </a:stretch>
          </p:blipFill>
          <p:spPr>
            <a:xfrm>
              <a:off x="826007" y="2017775"/>
              <a:ext cx="190499" cy="105156"/>
            </a:xfrm>
            <a:prstGeom prst="rect">
              <a:avLst/>
            </a:prstGeom>
          </p:spPr>
        </p:pic>
      </p:grpSp>
      <p:pic>
        <p:nvPicPr>
          <p:cNvPr id="17" name="object 17"/>
          <p:cNvPicPr/>
          <p:nvPr/>
        </p:nvPicPr>
        <p:blipFill>
          <a:blip r:embed="rId3" cstate="print"/>
          <a:stretch>
            <a:fillRect/>
          </a:stretch>
        </p:blipFill>
        <p:spPr>
          <a:xfrm>
            <a:off x="8229600" y="1341120"/>
            <a:ext cx="1207007" cy="1182623"/>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891784" y="1696211"/>
            <a:ext cx="870585" cy="772795"/>
          </a:xfrm>
          <a:prstGeom prst="rect">
            <a:avLst/>
          </a:prstGeom>
          <a:solidFill>
            <a:srgbClr val="3F5277"/>
          </a:solidFill>
        </p:spPr>
        <p:txBody>
          <a:bodyPr vert="horz" wrap="square" lIns="0" tIns="76200" rIns="0" bIns="0" rtlCol="0">
            <a:spAutoFit/>
          </a:bodyPr>
          <a:lstStyle/>
          <a:p>
            <a:pPr>
              <a:lnSpc>
                <a:spcPct val="100000"/>
              </a:lnSpc>
              <a:spcBef>
                <a:spcPts val="600"/>
              </a:spcBef>
            </a:pPr>
            <a:r>
              <a:rPr sz="2000" b="1" spc="-40" dirty="0">
                <a:solidFill>
                  <a:srgbClr val="FFFFFF"/>
                </a:solidFill>
                <a:latin typeface="Roboto Cn"/>
                <a:cs typeface="Roboto Cn"/>
              </a:rPr>
              <a:t>1</a:t>
            </a:r>
            <a:r>
              <a:rPr sz="2000" b="1" spc="5" dirty="0">
                <a:solidFill>
                  <a:srgbClr val="FFFFFF"/>
                </a:solidFill>
                <a:latin typeface="Roboto Cn"/>
                <a:cs typeface="Roboto Cn"/>
              </a:rPr>
              <a:t> </a:t>
            </a:r>
            <a:r>
              <a:rPr sz="2000" b="1" spc="10" dirty="0">
                <a:solidFill>
                  <a:srgbClr val="FFFFFF"/>
                </a:solidFill>
                <a:latin typeface="Roboto Cn"/>
                <a:cs typeface="Roboto Cn"/>
              </a:rPr>
              <a:t>of</a:t>
            </a:r>
            <a:endParaRPr sz="2000">
              <a:latin typeface="Roboto Cn"/>
              <a:cs typeface="Roboto Cn"/>
            </a:endParaRPr>
          </a:p>
        </p:txBody>
      </p:sp>
      <p:sp>
        <p:nvSpPr>
          <p:cNvPr id="3" name="object 3"/>
          <p:cNvSpPr txBox="1">
            <a:spLocks noGrp="1"/>
          </p:cNvSpPr>
          <p:nvPr>
            <p:ph type="title"/>
          </p:nvPr>
        </p:nvSpPr>
        <p:spPr>
          <a:xfrm>
            <a:off x="456819" y="1609971"/>
            <a:ext cx="5434965" cy="815608"/>
          </a:xfrm>
          <a:prstGeom prst="rect">
            <a:avLst/>
          </a:prstGeom>
        </p:spPr>
        <p:txBody>
          <a:bodyPr vert="horz" wrap="square" lIns="0" tIns="76200" rIns="0" bIns="0" rtlCol="0">
            <a:spAutoFit/>
          </a:bodyPr>
          <a:lstStyle/>
          <a:p>
            <a:pPr marL="904875">
              <a:lnSpc>
                <a:spcPct val="100000"/>
              </a:lnSpc>
              <a:spcBef>
                <a:spcPts val="600"/>
              </a:spcBef>
            </a:pPr>
            <a:r>
              <a:rPr sz="2800" kern="1200" spc="-35" dirty="0">
                <a:latin typeface="Baskerville Old Face" panose="02020602080505020303" pitchFamily="18" charset="0"/>
                <a:ea typeface="+mn-ea"/>
              </a:rPr>
              <a:t>Definition</a:t>
            </a:r>
            <a:r>
              <a:rPr spc="10" dirty="0"/>
              <a:t> of </a:t>
            </a:r>
            <a:r>
              <a:rPr spc="15" dirty="0"/>
              <a:t>“Director </a:t>
            </a:r>
            <a:r>
              <a:rPr spc="10" dirty="0"/>
              <a:t>Simplicitor” </a:t>
            </a:r>
            <a:r>
              <a:rPr spc="20" dirty="0"/>
              <a:t>(Clause </a:t>
            </a:r>
            <a:r>
              <a:rPr spc="-40" dirty="0"/>
              <a:t>1 </a:t>
            </a:r>
            <a:r>
              <a:rPr spc="-430" dirty="0"/>
              <a:t> </a:t>
            </a:r>
            <a:r>
              <a:rPr spc="15" dirty="0"/>
              <a:t>Part</a:t>
            </a:r>
            <a:r>
              <a:rPr spc="-5" dirty="0"/>
              <a:t> </a:t>
            </a:r>
            <a:r>
              <a:rPr spc="-40" dirty="0"/>
              <a:t>-</a:t>
            </a:r>
            <a:r>
              <a:rPr spc="30" dirty="0"/>
              <a:t> </a:t>
            </a:r>
            <a:r>
              <a:rPr spc="15" dirty="0"/>
              <a:t>I</a:t>
            </a:r>
            <a:r>
              <a:rPr spc="-5" dirty="0"/>
              <a:t> </a:t>
            </a:r>
            <a:r>
              <a:rPr spc="5" dirty="0"/>
              <a:t>,</a:t>
            </a:r>
            <a:r>
              <a:rPr spc="20" dirty="0"/>
              <a:t> </a:t>
            </a:r>
            <a:r>
              <a:rPr spc="10" dirty="0"/>
              <a:t>First</a:t>
            </a:r>
            <a:r>
              <a:rPr dirty="0"/>
              <a:t> </a:t>
            </a:r>
            <a:r>
              <a:rPr spc="15" dirty="0"/>
              <a:t>Schedule)</a:t>
            </a:r>
          </a:p>
        </p:txBody>
      </p:sp>
      <p:sp>
        <p:nvSpPr>
          <p:cNvPr id="5" name="object 5"/>
          <p:cNvSpPr txBox="1"/>
          <p:nvPr/>
        </p:nvSpPr>
        <p:spPr>
          <a:xfrm>
            <a:off x="753509" y="2867092"/>
            <a:ext cx="7848600" cy="3029676"/>
          </a:xfrm>
          <a:prstGeom prst="rect">
            <a:avLst/>
          </a:prstGeom>
        </p:spPr>
        <p:txBody>
          <a:bodyPr vert="horz" wrap="square" lIns="0" tIns="13335" rIns="0" bIns="0" rtlCol="0">
            <a:spAutoFit/>
          </a:bodyPr>
          <a:lstStyle/>
          <a:p>
            <a:pPr marL="12700" marR="5080">
              <a:lnSpc>
                <a:spcPct val="100099"/>
              </a:lnSpc>
              <a:tabLst>
                <a:tab pos="3931285" algn="l"/>
              </a:tabLst>
            </a:pPr>
            <a:r>
              <a:rPr lang="en-US" sz="3600" b="1" u="sng" dirty="0">
                <a:solidFill>
                  <a:srgbClr val="C00000"/>
                </a:solidFill>
                <a:latin typeface="Baskerville Old Face" panose="02020602080505020303" pitchFamily="18" charset="0"/>
                <a:cs typeface="Roboto Cn"/>
              </a:rPr>
              <a:t>New Definition </a:t>
            </a:r>
          </a:p>
          <a:p>
            <a:pPr marL="12700" marR="5080">
              <a:lnSpc>
                <a:spcPct val="100099"/>
              </a:lnSpc>
              <a:tabLst>
                <a:tab pos="3931285" algn="l"/>
              </a:tabLst>
            </a:pPr>
            <a:endParaRPr lang="en-US" sz="2000" b="1" spc="-25" dirty="0">
              <a:solidFill>
                <a:srgbClr val="FF0000"/>
              </a:solidFill>
              <a:latin typeface="Roboto Cn"/>
              <a:cs typeface="Roboto Cn"/>
            </a:endParaRPr>
          </a:p>
          <a:p>
            <a:pPr marL="12700" marR="5080" algn="just">
              <a:lnSpc>
                <a:spcPct val="100099"/>
              </a:lnSpc>
              <a:tabLst>
                <a:tab pos="3931285" algn="l"/>
              </a:tabLst>
            </a:pPr>
            <a:r>
              <a:rPr sz="2000" b="1" spc="-25" dirty="0">
                <a:solidFill>
                  <a:srgbClr val="0070BF"/>
                </a:solidFill>
                <a:latin typeface="Roboto Cn"/>
                <a:cs typeface="Roboto Cn"/>
              </a:rPr>
              <a:t>“</a:t>
            </a:r>
            <a:r>
              <a:rPr sz="2800" b="1" spc="-25" dirty="0">
                <a:solidFill>
                  <a:srgbClr val="426293"/>
                </a:solidFill>
                <a:latin typeface="Baskerville Old Face" panose="02020602080505020303" pitchFamily="18" charset="0"/>
                <a:cs typeface="Roboto Cn"/>
              </a:rPr>
              <a:t>Director </a:t>
            </a:r>
            <a:r>
              <a:rPr sz="2800" b="1" spc="-35" dirty="0">
                <a:solidFill>
                  <a:srgbClr val="426293"/>
                </a:solidFill>
                <a:latin typeface="Baskerville Old Face" panose="02020602080505020303" pitchFamily="18" charset="0"/>
                <a:cs typeface="Roboto Cn"/>
              </a:rPr>
              <a:t>Simplicitor” </a:t>
            </a:r>
            <a:r>
              <a:rPr sz="2800" b="1" spc="-3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means</a:t>
            </a:r>
            <a:r>
              <a:rPr sz="2800" b="1" spc="-10" dirty="0">
                <a:solidFill>
                  <a:srgbClr val="426293"/>
                </a:solidFill>
                <a:latin typeface="Baskerville Old Face" panose="02020602080505020303" pitchFamily="18" charset="0"/>
                <a:cs typeface="Roboto Cn"/>
              </a:rPr>
              <a:t> </a:t>
            </a:r>
            <a:r>
              <a:rPr sz="2800" b="1" spc="5" dirty="0">
                <a:solidFill>
                  <a:srgbClr val="426293"/>
                </a:solidFill>
                <a:latin typeface="Baskerville Old Face" panose="02020602080505020303" pitchFamily="18" charset="0"/>
                <a:cs typeface="Roboto Cn"/>
              </a:rPr>
              <a:t>an</a:t>
            </a:r>
            <a:r>
              <a:rPr sz="2800" b="1" spc="20" dirty="0">
                <a:solidFill>
                  <a:srgbClr val="426293"/>
                </a:solidFill>
                <a:latin typeface="Baskerville Old Face" panose="02020602080505020303" pitchFamily="18" charset="0"/>
                <a:cs typeface="Roboto Cn"/>
              </a:rPr>
              <a:t> </a:t>
            </a:r>
            <a:r>
              <a:rPr sz="2800" b="1" spc="-20" dirty="0">
                <a:solidFill>
                  <a:srgbClr val="426293"/>
                </a:solidFill>
                <a:latin typeface="Baskerville Old Face" panose="02020602080505020303" pitchFamily="18" charset="0"/>
                <a:cs typeface="Roboto Cn"/>
              </a:rPr>
              <a:t>ordinary/simple</a:t>
            </a:r>
            <a:r>
              <a:rPr sz="2800" b="1" spc="5" dirty="0">
                <a:solidFill>
                  <a:srgbClr val="426293"/>
                </a:solidFill>
                <a:latin typeface="Baskerville Old Face" panose="02020602080505020303" pitchFamily="18" charset="0"/>
                <a:cs typeface="Roboto Cn"/>
              </a:rPr>
              <a:t> </a:t>
            </a:r>
            <a:r>
              <a:rPr sz="2800" b="1" spc="-25" dirty="0">
                <a:solidFill>
                  <a:srgbClr val="426293"/>
                </a:solidFill>
                <a:latin typeface="Baskerville Old Face" panose="02020602080505020303" pitchFamily="18" charset="0"/>
                <a:cs typeface="Roboto Cn"/>
              </a:rPr>
              <a:t>Director</a:t>
            </a:r>
            <a:r>
              <a:rPr sz="2800" b="1" u="sng" spc="-25" dirty="0">
                <a:solidFill>
                  <a:srgbClr val="426293"/>
                </a:solidFill>
                <a:uFill>
                  <a:solidFill>
                    <a:srgbClr val="426293"/>
                  </a:solidFill>
                </a:uFill>
                <a:latin typeface="Baskerville Old Face" panose="02020602080505020303" pitchFamily="18" charset="0"/>
                <a:cs typeface="Roboto Cn"/>
              </a:rPr>
              <a:t>,</a:t>
            </a:r>
            <a:r>
              <a:rPr sz="2800" b="1" u="sng" spc="15" dirty="0">
                <a:solidFill>
                  <a:srgbClr val="426293"/>
                </a:solidFill>
                <a:uFill>
                  <a:solidFill>
                    <a:srgbClr val="426293"/>
                  </a:solidFill>
                </a:uFill>
                <a:latin typeface="Baskerville Old Face" panose="02020602080505020303" pitchFamily="18" charset="0"/>
                <a:cs typeface="Roboto Cn"/>
              </a:rPr>
              <a:t> </a:t>
            </a:r>
            <a:r>
              <a:rPr sz="2800" b="1" u="sng" spc="5" dirty="0">
                <a:solidFill>
                  <a:srgbClr val="426293"/>
                </a:solidFill>
                <a:uFill>
                  <a:solidFill>
                    <a:srgbClr val="426293"/>
                  </a:solidFill>
                </a:uFill>
                <a:latin typeface="Baskerville Old Face" panose="02020602080505020303" pitchFamily="18" charset="0"/>
                <a:cs typeface="Roboto Cn"/>
              </a:rPr>
              <a:t>who</a:t>
            </a:r>
            <a:r>
              <a:rPr sz="2800" b="1" u="sng" spc="-5" dirty="0">
                <a:solidFill>
                  <a:srgbClr val="426293"/>
                </a:solidFill>
                <a:uFill>
                  <a:solidFill>
                    <a:srgbClr val="426293"/>
                  </a:solidFill>
                </a:uFill>
                <a:latin typeface="Baskerville Old Face" panose="02020602080505020303" pitchFamily="18" charset="0"/>
                <a:cs typeface="Roboto Cn"/>
              </a:rPr>
              <a:t> </a:t>
            </a:r>
            <a:r>
              <a:rPr sz="2800" b="1" u="sng" dirty="0">
                <a:solidFill>
                  <a:srgbClr val="426293"/>
                </a:solidFill>
                <a:uFill>
                  <a:solidFill>
                    <a:srgbClr val="426293"/>
                  </a:solidFill>
                </a:uFill>
                <a:latin typeface="Baskerville Old Face" panose="02020602080505020303" pitchFamily="18" charset="0"/>
                <a:cs typeface="Roboto Cn"/>
              </a:rPr>
              <a:t>is</a:t>
            </a:r>
            <a:r>
              <a:rPr sz="2800" b="1" u="sng" spc="500" dirty="0">
                <a:solidFill>
                  <a:srgbClr val="426293"/>
                </a:solidFill>
                <a:uFill>
                  <a:solidFill>
                    <a:srgbClr val="426293"/>
                  </a:solidFill>
                </a:uFill>
                <a:latin typeface="Baskerville Old Face" panose="02020602080505020303" pitchFamily="18" charset="0"/>
                <a:cs typeface="Roboto Cn"/>
              </a:rPr>
              <a:t> </a:t>
            </a:r>
            <a:r>
              <a:rPr sz="2800" b="1" u="sng" spc="-20" dirty="0">
                <a:solidFill>
                  <a:srgbClr val="426293"/>
                </a:solidFill>
                <a:uFill>
                  <a:solidFill>
                    <a:srgbClr val="426293"/>
                  </a:solidFill>
                </a:uFill>
                <a:latin typeface="Baskerville Old Face" panose="02020602080505020303" pitchFamily="18" charset="0"/>
                <a:cs typeface="Roboto Cn"/>
              </a:rPr>
              <a:t>not</a:t>
            </a:r>
            <a:r>
              <a:rPr sz="2800" b="1" u="sng" spc="10" dirty="0">
                <a:solidFill>
                  <a:srgbClr val="426293"/>
                </a:solidFill>
                <a:uFill>
                  <a:solidFill>
                    <a:srgbClr val="426293"/>
                  </a:solidFill>
                </a:uFill>
                <a:latin typeface="Baskerville Old Face" panose="02020602080505020303" pitchFamily="18" charset="0"/>
                <a:cs typeface="Roboto Cn"/>
              </a:rPr>
              <a:t> </a:t>
            </a:r>
            <a:r>
              <a:rPr sz="2800" b="1" u="sng" spc="25" dirty="0">
                <a:solidFill>
                  <a:srgbClr val="426293"/>
                </a:solidFill>
                <a:uFill>
                  <a:solidFill>
                    <a:srgbClr val="426293"/>
                  </a:solidFill>
                </a:uFill>
                <a:latin typeface="Baskerville Old Face" panose="02020602080505020303" pitchFamily="18" charset="0"/>
                <a:cs typeface="Roboto Cn"/>
              </a:rPr>
              <a:t>a</a:t>
            </a:r>
            <a:r>
              <a:rPr sz="2800" b="1" u="sng" spc="30" dirty="0">
                <a:solidFill>
                  <a:srgbClr val="426293"/>
                </a:solidFill>
                <a:uFill>
                  <a:solidFill>
                    <a:srgbClr val="426293"/>
                  </a:solidFill>
                </a:uFill>
                <a:latin typeface="Baskerville Old Face" panose="02020602080505020303" pitchFamily="18" charset="0"/>
                <a:cs typeface="Roboto Cn"/>
              </a:rPr>
              <a:t> </a:t>
            </a:r>
            <a:r>
              <a:rPr sz="2800" b="1" u="sng" spc="-10" dirty="0">
                <a:solidFill>
                  <a:srgbClr val="426293"/>
                </a:solidFill>
                <a:uFill>
                  <a:solidFill>
                    <a:srgbClr val="426293"/>
                  </a:solidFill>
                </a:uFill>
                <a:latin typeface="Baskerville Old Face" panose="02020602080505020303" pitchFamily="18" charset="0"/>
                <a:cs typeface="Roboto Cn"/>
              </a:rPr>
              <a:t>Managing </a:t>
            </a:r>
            <a:r>
              <a:rPr sz="2800" b="1" spc="-5" dirty="0">
                <a:solidFill>
                  <a:srgbClr val="426293"/>
                </a:solidFill>
                <a:latin typeface="Baskerville Old Face" panose="02020602080505020303" pitchFamily="18" charset="0"/>
                <a:cs typeface="Roboto Cn"/>
              </a:rPr>
              <a:t> </a:t>
            </a:r>
            <a:r>
              <a:rPr sz="2800" b="1" u="sng" spc="-15" dirty="0">
                <a:solidFill>
                  <a:srgbClr val="426293"/>
                </a:solidFill>
                <a:uFill>
                  <a:solidFill>
                    <a:srgbClr val="426293"/>
                  </a:solidFill>
                </a:uFill>
                <a:latin typeface="Baskerville Old Face" panose="02020602080505020303" pitchFamily="18" charset="0"/>
                <a:cs typeface="Roboto Cn"/>
              </a:rPr>
              <a:t>Director </a:t>
            </a:r>
            <a:r>
              <a:rPr sz="2800" b="1" u="sng" spc="-10" dirty="0">
                <a:solidFill>
                  <a:srgbClr val="426293"/>
                </a:solidFill>
                <a:uFill>
                  <a:solidFill>
                    <a:srgbClr val="426293"/>
                  </a:solidFill>
                </a:uFill>
                <a:latin typeface="Baskerville Old Face" panose="02020602080505020303" pitchFamily="18" charset="0"/>
                <a:cs typeface="Roboto Cn"/>
              </a:rPr>
              <a:t>or Whole time </a:t>
            </a:r>
            <a:r>
              <a:rPr sz="2800" b="1" u="sng" spc="-15" dirty="0">
                <a:solidFill>
                  <a:srgbClr val="426293"/>
                </a:solidFill>
                <a:uFill>
                  <a:solidFill>
                    <a:srgbClr val="426293"/>
                  </a:solidFill>
                </a:uFill>
                <a:latin typeface="Baskerville Old Face" panose="02020602080505020303" pitchFamily="18" charset="0"/>
                <a:cs typeface="Roboto Cn"/>
              </a:rPr>
              <a:t>Director </a:t>
            </a:r>
            <a:r>
              <a:rPr sz="2800" b="1" u="sng" spc="-5" dirty="0">
                <a:solidFill>
                  <a:srgbClr val="426293"/>
                </a:solidFill>
                <a:uFill>
                  <a:solidFill>
                    <a:srgbClr val="426293"/>
                  </a:solidFill>
                </a:uFill>
                <a:latin typeface="Baskerville Old Face" panose="02020602080505020303" pitchFamily="18" charset="0"/>
                <a:cs typeface="Roboto Cn"/>
              </a:rPr>
              <a:t>and </a:t>
            </a:r>
            <a:r>
              <a:rPr sz="2800" b="1" u="sng" dirty="0">
                <a:solidFill>
                  <a:srgbClr val="426293"/>
                </a:solidFill>
                <a:uFill>
                  <a:solidFill>
                    <a:srgbClr val="426293"/>
                  </a:solidFill>
                </a:uFill>
                <a:latin typeface="Baskerville Old Face" panose="02020602080505020303" pitchFamily="18" charset="0"/>
                <a:cs typeface="Roboto Cn"/>
              </a:rPr>
              <a:t>is </a:t>
            </a:r>
            <a:r>
              <a:rPr sz="2800" b="1" u="sng" spc="-10" dirty="0">
                <a:solidFill>
                  <a:srgbClr val="426293"/>
                </a:solidFill>
                <a:uFill>
                  <a:solidFill>
                    <a:srgbClr val="426293"/>
                  </a:solidFill>
                </a:uFill>
                <a:latin typeface="Baskerville Old Face" panose="02020602080505020303" pitchFamily="18" charset="0"/>
                <a:cs typeface="Roboto Cn"/>
              </a:rPr>
              <a:t>required </a:t>
            </a:r>
            <a:r>
              <a:rPr sz="2800" b="1" u="sng" spc="-25" dirty="0">
                <a:solidFill>
                  <a:srgbClr val="426293"/>
                </a:solidFill>
                <a:uFill>
                  <a:solidFill>
                    <a:srgbClr val="426293"/>
                  </a:solidFill>
                </a:uFill>
                <a:latin typeface="Baskerville Old Face" panose="02020602080505020303" pitchFamily="18" charset="0"/>
                <a:cs typeface="Roboto Cn"/>
              </a:rPr>
              <a:t>only in </a:t>
            </a:r>
            <a:r>
              <a:rPr sz="2800" b="1" u="sng" spc="-20" dirty="0">
                <a:solidFill>
                  <a:srgbClr val="426293"/>
                </a:solidFill>
                <a:uFill>
                  <a:solidFill>
                    <a:srgbClr val="426293"/>
                  </a:solidFill>
                </a:uFill>
                <a:latin typeface="Baskerville Old Face" panose="02020602080505020303" pitchFamily="18" charset="0"/>
                <a:cs typeface="Roboto Cn"/>
              </a:rPr>
              <a:t>the </a:t>
            </a:r>
            <a:r>
              <a:rPr sz="2800" b="1" u="sng" spc="-5" dirty="0">
                <a:solidFill>
                  <a:srgbClr val="426293"/>
                </a:solidFill>
                <a:uFill>
                  <a:solidFill>
                    <a:srgbClr val="426293"/>
                  </a:solidFill>
                </a:uFill>
                <a:latin typeface="Baskerville Old Face" panose="02020602080505020303" pitchFamily="18" charset="0"/>
                <a:cs typeface="Roboto Cn"/>
              </a:rPr>
              <a:t>Board </a:t>
            </a:r>
            <a:r>
              <a:rPr sz="2800" b="1" dirty="0">
                <a:solidFill>
                  <a:srgbClr val="426293"/>
                </a:solidFill>
                <a:latin typeface="Baskerville Old Face" panose="02020602080505020303" pitchFamily="18" charset="0"/>
                <a:cs typeface="Roboto Cn"/>
              </a:rPr>
              <a:t> </a:t>
            </a:r>
            <a:r>
              <a:rPr sz="2800" b="1" u="sng" spc="-10" dirty="0">
                <a:solidFill>
                  <a:srgbClr val="426293"/>
                </a:solidFill>
                <a:uFill>
                  <a:solidFill>
                    <a:srgbClr val="426293"/>
                  </a:solidFill>
                </a:uFill>
                <a:latin typeface="Baskerville Old Face" panose="02020602080505020303" pitchFamily="18" charset="0"/>
                <a:cs typeface="Roboto Cn"/>
              </a:rPr>
              <a:t>Meetings</a:t>
            </a:r>
            <a:r>
              <a:rPr sz="2800" b="1" u="sng" spc="-50" dirty="0">
                <a:solidFill>
                  <a:srgbClr val="426293"/>
                </a:solidFill>
                <a:uFill>
                  <a:solidFill>
                    <a:srgbClr val="426293"/>
                  </a:solidFill>
                </a:uFill>
                <a:latin typeface="Baskerville Old Face" panose="02020602080505020303" pitchFamily="18" charset="0"/>
                <a:cs typeface="Roboto Cn"/>
              </a:rPr>
              <a:t> </a:t>
            </a:r>
            <a:r>
              <a:rPr sz="2800" b="1" u="sng" spc="10" dirty="0">
                <a:solidFill>
                  <a:srgbClr val="426293"/>
                </a:solidFill>
                <a:uFill>
                  <a:solidFill>
                    <a:srgbClr val="426293"/>
                  </a:solidFill>
                </a:uFill>
                <a:latin typeface="Baskerville Old Face" panose="02020602080505020303" pitchFamily="18" charset="0"/>
                <a:cs typeface="Roboto Cn"/>
              </a:rPr>
              <a:t>of</a:t>
            </a:r>
            <a:r>
              <a:rPr sz="2800" b="1" u="sng" spc="-5" dirty="0">
                <a:solidFill>
                  <a:srgbClr val="426293"/>
                </a:solidFill>
                <a:uFill>
                  <a:solidFill>
                    <a:srgbClr val="426293"/>
                  </a:solidFill>
                </a:uFill>
                <a:latin typeface="Baskerville Old Face" panose="02020602080505020303" pitchFamily="18" charset="0"/>
                <a:cs typeface="Roboto Cn"/>
              </a:rPr>
              <a:t> </a:t>
            </a:r>
            <a:r>
              <a:rPr sz="2800" b="1" u="sng" spc="-20" dirty="0">
                <a:solidFill>
                  <a:srgbClr val="426293"/>
                </a:solidFill>
                <a:uFill>
                  <a:solidFill>
                    <a:srgbClr val="426293"/>
                  </a:solidFill>
                </a:uFill>
                <a:latin typeface="Baskerville Old Face" panose="02020602080505020303" pitchFamily="18" charset="0"/>
                <a:cs typeface="Roboto Cn"/>
              </a:rPr>
              <a:t>the</a:t>
            </a:r>
            <a:r>
              <a:rPr sz="2800" b="1" u="sng" spc="-15" dirty="0">
                <a:solidFill>
                  <a:srgbClr val="426293"/>
                </a:solidFill>
                <a:uFill>
                  <a:solidFill>
                    <a:srgbClr val="426293"/>
                  </a:solidFill>
                </a:uFill>
                <a:latin typeface="Baskerville Old Face" panose="02020602080505020303" pitchFamily="18" charset="0"/>
                <a:cs typeface="Roboto Cn"/>
              </a:rPr>
              <a:t> company</a:t>
            </a:r>
            <a:r>
              <a:rPr sz="2800" b="1" u="sng" spc="-45" dirty="0">
                <a:solidFill>
                  <a:srgbClr val="426293"/>
                </a:solidFill>
                <a:uFill>
                  <a:solidFill>
                    <a:srgbClr val="426293"/>
                  </a:solidFill>
                </a:uFill>
                <a:latin typeface="Baskerville Old Face" panose="02020602080505020303" pitchFamily="18" charset="0"/>
                <a:cs typeface="Roboto Cn"/>
              </a:rPr>
              <a:t> </a:t>
            </a:r>
            <a:r>
              <a:rPr sz="2800" b="1" u="sng" dirty="0">
                <a:solidFill>
                  <a:srgbClr val="426293"/>
                </a:solidFill>
                <a:uFill>
                  <a:solidFill>
                    <a:srgbClr val="426293"/>
                  </a:solidFill>
                </a:uFill>
                <a:latin typeface="Baskerville Old Face" panose="02020602080505020303" pitchFamily="18" charset="0"/>
                <a:cs typeface="Roboto Cn"/>
              </a:rPr>
              <a:t>and</a:t>
            </a:r>
            <a:r>
              <a:rPr sz="2800" b="1" u="sng" spc="-50" dirty="0">
                <a:solidFill>
                  <a:srgbClr val="426293"/>
                </a:solidFill>
                <a:uFill>
                  <a:solidFill>
                    <a:srgbClr val="426293"/>
                  </a:solidFill>
                </a:uFill>
                <a:latin typeface="Baskerville Old Face" panose="02020602080505020303" pitchFamily="18" charset="0"/>
                <a:cs typeface="Roboto Cn"/>
              </a:rPr>
              <a:t> </a:t>
            </a:r>
            <a:r>
              <a:rPr sz="2800" b="1" u="sng" spc="-15" dirty="0">
                <a:solidFill>
                  <a:srgbClr val="426293"/>
                </a:solidFill>
                <a:uFill>
                  <a:solidFill>
                    <a:srgbClr val="426293"/>
                  </a:solidFill>
                </a:uFill>
                <a:latin typeface="Baskerville Old Face" panose="02020602080505020303" pitchFamily="18" charset="0"/>
                <a:cs typeface="Roboto Cn"/>
              </a:rPr>
              <a:t>not</a:t>
            </a:r>
            <a:r>
              <a:rPr sz="2800" b="1" u="sng" spc="-25" dirty="0">
                <a:solidFill>
                  <a:srgbClr val="426293"/>
                </a:solidFill>
                <a:uFill>
                  <a:solidFill>
                    <a:srgbClr val="426293"/>
                  </a:solidFill>
                </a:uFill>
                <a:latin typeface="Baskerville Old Face" panose="02020602080505020303" pitchFamily="18" charset="0"/>
                <a:cs typeface="Roboto Cn"/>
              </a:rPr>
              <a:t> </a:t>
            </a:r>
            <a:r>
              <a:rPr sz="2800" b="1" u="sng" spc="-5" dirty="0">
                <a:solidFill>
                  <a:srgbClr val="426293"/>
                </a:solidFill>
                <a:uFill>
                  <a:solidFill>
                    <a:srgbClr val="426293"/>
                  </a:solidFill>
                </a:uFill>
                <a:latin typeface="Baskerville Old Face" panose="02020602080505020303" pitchFamily="18" charset="0"/>
                <a:cs typeface="Roboto Cn"/>
              </a:rPr>
              <a:t>paid</a:t>
            </a:r>
            <a:r>
              <a:rPr sz="2800" b="1" u="sng" spc="-45" dirty="0">
                <a:solidFill>
                  <a:srgbClr val="426293"/>
                </a:solidFill>
                <a:uFill>
                  <a:solidFill>
                    <a:srgbClr val="426293"/>
                  </a:solidFill>
                </a:uFill>
                <a:latin typeface="Baskerville Old Face" panose="02020602080505020303" pitchFamily="18" charset="0"/>
                <a:cs typeface="Roboto Cn"/>
              </a:rPr>
              <a:t> </a:t>
            </a:r>
            <a:r>
              <a:rPr sz="2800" b="1" u="sng" spc="-25" dirty="0">
                <a:solidFill>
                  <a:srgbClr val="426293"/>
                </a:solidFill>
                <a:uFill>
                  <a:solidFill>
                    <a:srgbClr val="426293"/>
                  </a:solidFill>
                </a:uFill>
                <a:latin typeface="Baskerville Old Face" panose="02020602080505020303" pitchFamily="18" charset="0"/>
                <a:cs typeface="Roboto Cn"/>
              </a:rPr>
              <a:t>any</a:t>
            </a:r>
            <a:r>
              <a:rPr sz="2800" b="1" u="sng" spc="-50" dirty="0">
                <a:solidFill>
                  <a:srgbClr val="426293"/>
                </a:solidFill>
                <a:uFill>
                  <a:solidFill>
                    <a:srgbClr val="426293"/>
                  </a:solidFill>
                </a:uFill>
                <a:latin typeface="Baskerville Old Face" panose="02020602080505020303" pitchFamily="18" charset="0"/>
                <a:cs typeface="Roboto Cn"/>
              </a:rPr>
              <a:t> </a:t>
            </a:r>
            <a:r>
              <a:rPr sz="2800" b="1" u="sng" spc="-20" dirty="0">
                <a:solidFill>
                  <a:srgbClr val="426293"/>
                </a:solidFill>
                <a:uFill>
                  <a:solidFill>
                    <a:srgbClr val="426293"/>
                  </a:solidFill>
                </a:uFill>
                <a:latin typeface="Baskerville Old Face" panose="02020602080505020303" pitchFamily="18" charset="0"/>
                <a:cs typeface="Roboto Cn"/>
              </a:rPr>
              <a:t>remuneration</a:t>
            </a:r>
            <a:r>
              <a:rPr sz="2800" b="1" u="sng" spc="-40" dirty="0">
                <a:solidFill>
                  <a:srgbClr val="426293"/>
                </a:solidFill>
                <a:uFill>
                  <a:solidFill>
                    <a:srgbClr val="426293"/>
                  </a:solidFill>
                </a:uFill>
                <a:latin typeface="Baskerville Old Face" panose="02020602080505020303" pitchFamily="18" charset="0"/>
                <a:cs typeface="Roboto Cn"/>
              </a:rPr>
              <a:t> </a:t>
            </a:r>
            <a:r>
              <a:rPr sz="2800" b="1" u="sng" spc="-5" dirty="0">
                <a:solidFill>
                  <a:srgbClr val="426293"/>
                </a:solidFill>
                <a:uFill>
                  <a:solidFill>
                    <a:srgbClr val="426293"/>
                  </a:solidFill>
                </a:uFill>
                <a:latin typeface="Baskerville Old Face" panose="02020602080505020303" pitchFamily="18" charset="0"/>
                <a:cs typeface="Roboto Cn"/>
              </a:rPr>
              <a:t>except</a:t>
            </a:r>
            <a:r>
              <a:rPr sz="2800" b="1" u="sng" spc="-50" dirty="0">
                <a:solidFill>
                  <a:srgbClr val="426293"/>
                </a:solidFill>
                <a:uFill>
                  <a:solidFill>
                    <a:srgbClr val="426293"/>
                  </a:solidFill>
                </a:uFill>
                <a:latin typeface="Baskerville Old Face" panose="02020602080505020303" pitchFamily="18" charset="0"/>
                <a:cs typeface="Roboto Cn"/>
              </a:rPr>
              <a:t> </a:t>
            </a:r>
            <a:r>
              <a:rPr sz="2800" b="1" u="sng" spc="5" dirty="0">
                <a:solidFill>
                  <a:srgbClr val="426293"/>
                </a:solidFill>
                <a:uFill>
                  <a:solidFill>
                    <a:srgbClr val="426293"/>
                  </a:solidFill>
                </a:uFill>
                <a:latin typeface="Baskerville Old Face" panose="02020602080505020303" pitchFamily="18" charset="0"/>
                <a:cs typeface="Roboto Cn"/>
              </a:rPr>
              <a:t>for </a:t>
            </a:r>
            <a:r>
              <a:rPr sz="2800" b="1" spc="-425" dirty="0">
                <a:solidFill>
                  <a:srgbClr val="426293"/>
                </a:solidFill>
                <a:latin typeface="Baskerville Old Face" panose="02020602080505020303" pitchFamily="18" charset="0"/>
                <a:cs typeface="Roboto Cn"/>
              </a:rPr>
              <a:t> </a:t>
            </a:r>
            <a:r>
              <a:rPr sz="2800" b="1" u="sng" spc="-20" dirty="0">
                <a:solidFill>
                  <a:srgbClr val="426293"/>
                </a:solidFill>
                <a:uFill>
                  <a:solidFill>
                    <a:srgbClr val="426293"/>
                  </a:solidFill>
                </a:uFill>
                <a:latin typeface="Baskerville Old Face" panose="02020602080505020303" pitchFamily="18" charset="0"/>
                <a:cs typeface="Roboto Cn"/>
              </a:rPr>
              <a:t>attending</a:t>
            </a:r>
            <a:r>
              <a:rPr sz="2800" b="1" u="sng" spc="-55" dirty="0">
                <a:solidFill>
                  <a:srgbClr val="426293"/>
                </a:solidFill>
                <a:uFill>
                  <a:solidFill>
                    <a:srgbClr val="426293"/>
                  </a:solidFill>
                </a:uFill>
                <a:latin typeface="Baskerville Old Face" panose="02020602080505020303" pitchFamily="18" charset="0"/>
                <a:cs typeface="Roboto Cn"/>
              </a:rPr>
              <a:t> </a:t>
            </a:r>
            <a:r>
              <a:rPr sz="2800" b="1" u="sng" spc="-5" dirty="0">
                <a:solidFill>
                  <a:srgbClr val="426293"/>
                </a:solidFill>
                <a:uFill>
                  <a:solidFill>
                    <a:srgbClr val="426293"/>
                  </a:solidFill>
                </a:uFill>
                <a:latin typeface="Baskerville Old Face" panose="02020602080505020303" pitchFamily="18" charset="0"/>
                <a:cs typeface="Roboto Cn"/>
              </a:rPr>
              <a:t>such</a:t>
            </a:r>
            <a:r>
              <a:rPr sz="2800" b="1" u="sng" spc="-30" dirty="0">
                <a:solidFill>
                  <a:srgbClr val="426293"/>
                </a:solidFill>
                <a:uFill>
                  <a:solidFill>
                    <a:srgbClr val="426293"/>
                  </a:solidFill>
                </a:uFill>
                <a:latin typeface="Baskerville Old Face" panose="02020602080505020303" pitchFamily="18" charset="0"/>
                <a:cs typeface="Roboto Cn"/>
              </a:rPr>
              <a:t> </a:t>
            </a:r>
            <a:r>
              <a:rPr sz="2800" b="1" u="sng" spc="-15" dirty="0">
                <a:solidFill>
                  <a:srgbClr val="426293"/>
                </a:solidFill>
                <a:uFill>
                  <a:solidFill>
                    <a:srgbClr val="426293"/>
                  </a:solidFill>
                </a:uFill>
                <a:latin typeface="Baskerville Old Face" panose="02020602080505020303" pitchFamily="18" charset="0"/>
                <a:cs typeface="Roboto Cn"/>
              </a:rPr>
              <a:t>meetings.</a:t>
            </a:r>
            <a:endParaRPr sz="2800" dirty="0">
              <a:latin typeface="Baskerville Old Face" panose="02020602080505020303" pitchFamily="18" charset="0"/>
              <a:cs typeface="Roboto Cn"/>
            </a:endParaRPr>
          </a:p>
        </p:txBody>
      </p:sp>
      <p:pic>
        <p:nvPicPr>
          <p:cNvPr id="8" name="object 8"/>
          <p:cNvPicPr/>
          <p:nvPr/>
        </p:nvPicPr>
        <p:blipFill>
          <a:blip r:embed="rId2" cstate="print"/>
          <a:stretch>
            <a:fillRect/>
          </a:stretch>
        </p:blipFill>
        <p:spPr>
          <a:xfrm>
            <a:off x="8229600" y="1475232"/>
            <a:ext cx="1207007" cy="1121664"/>
          </a:xfrm>
          <a:prstGeom prst="rect">
            <a:avLst/>
          </a:prstGeom>
        </p:spPr>
      </p:pic>
      <p:grpSp>
        <p:nvGrpSpPr>
          <p:cNvPr id="9" name="object 9"/>
          <p:cNvGrpSpPr/>
          <p:nvPr/>
        </p:nvGrpSpPr>
        <p:grpSpPr>
          <a:xfrm>
            <a:off x="758952" y="1944623"/>
            <a:ext cx="330835" cy="294640"/>
            <a:chOff x="758952" y="1944623"/>
            <a:chExt cx="330835" cy="294640"/>
          </a:xfrm>
        </p:grpSpPr>
        <p:sp>
          <p:nvSpPr>
            <p:cNvPr id="10" name="object 10"/>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1" name="object 11"/>
            <p:cNvPicPr/>
            <p:nvPr/>
          </p:nvPicPr>
          <p:blipFill>
            <a:blip r:embed="rId3" cstate="print"/>
            <a:stretch>
              <a:fillRect/>
            </a:stretch>
          </p:blipFill>
          <p:spPr>
            <a:xfrm>
              <a:off x="826007" y="2017775"/>
              <a:ext cx="190499" cy="105156"/>
            </a:xfrm>
            <a:prstGeom prst="rect">
              <a:avLst/>
            </a:prstGeom>
          </p:spPr>
        </p:pic>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539250"/>
          </a:xfrm>
          <a:prstGeom prst="rect">
            <a:avLst/>
          </a:prstGeom>
        </p:spPr>
        <p:txBody>
          <a:bodyPr vert="horz" wrap="square" lIns="0" tIns="229235" rIns="0" bIns="0" rtlCol="0">
            <a:spAutoFit/>
          </a:bodyPr>
          <a:lstStyle/>
          <a:p>
            <a:pPr marL="904875">
              <a:lnSpc>
                <a:spcPct val="100000"/>
              </a:lnSpc>
              <a:spcBef>
                <a:spcPts val="1805"/>
              </a:spcBef>
            </a:pPr>
            <a:r>
              <a:rPr spc="15" dirty="0"/>
              <a:t>Ceiling</a:t>
            </a:r>
            <a:r>
              <a:rPr spc="10" dirty="0"/>
              <a:t> of</a:t>
            </a:r>
            <a:r>
              <a:rPr spc="20" dirty="0"/>
              <a:t> Fees</a:t>
            </a:r>
          </a:p>
        </p:txBody>
      </p:sp>
      <p:sp>
        <p:nvSpPr>
          <p:cNvPr id="4" name="object 4"/>
          <p:cNvSpPr txBox="1"/>
          <p:nvPr/>
        </p:nvSpPr>
        <p:spPr>
          <a:xfrm>
            <a:off x="722375" y="2702774"/>
            <a:ext cx="8878825" cy="2784865"/>
          </a:xfrm>
          <a:prstGeom prst="rect">
            <a:avLst/>
          </a:prstGeom>
        </p:spPr>
        <p:txBody>
          <a:bodyPr vert="horz" wrap="square" lIns="0" tIns="63500" rIns="0" bIns="0" rtlCol="0">
            <a:spAutoFit/>
          </a:bodyPr>
          <a:lstStyle/>
          <a:p>
            <a:pPr marL="12700" marR="172720">
              <a:lnSpc>
                <a:spcPct val="80000"/>
              </a:lnSpc>
            </a:pPr>
            <a:endParaRPr lang="en-IN" sz="2800" dirty="0">
              <a:latin typeface="Baskerville Old Face" panose="02020602080505020303" pitchFamily="18" charset="0"/>
              <a:cs typeface="Roboto Cn"/>
            </a:endParaRPr>
          </a:p>
          <a:p>
            <a:pPr marL="12700" marR="172720">
              <a:lnSpc>
                <a:spcPct val="80000"/>
              </a:lnSpc>
            </a:pPr>
            <a:r>
              <a:rPr lang="en-IN" sz="2800" b="1" spc="-15" dirty="0">
                <a:solidFill>
                  <a:srgbClr val="426293"/>
                </a:solidFill>
                <a:latin typeface="Baskerville Old Face" panose="02020602080505020303" pitchFamily="18" charset="0"/>
                <a:cs typeface="Roboto Cn"/>
              </a:rPr>
              <a:t>If the fees of a client is </a:t>
            </a:r>
            <a:r>
              <a:rPr lang="en-US" sz="2800" b="1" dirty="0">
                <a:solidFill>
                  <a:srgbClr val="426293"/>
                </a:solidFill>
                <a:latin typeface="Baskerville Old Face" panose="02020602080505020303" pitchFamily="18" charset="0"/>
                <a:cs typeface="Roboto Cn"/>
              </a:rPr>
              <a:t>more</a:t>
            </a:r>
            <a:r>
              <a:rPr lang="en-US" sz="2800" b="1" spc="-30" dirty="0">
                <a:solidFill>
                  <a:srgbClr val="426293"/>
                </a:solidFill>
                <a:latin typeface="Baskerville Old Face" panose="02020602080505020303" pitchFamily="18" charset="0"/>
                <a:cs typeface="Roboto Cn"/>
              </a:rPr>
              <a:t> </a:t>
            </a:r>
            <a:r>
              <a:rPr lang="en-US" sz="2800" b="1" spc="-15" dirty="0">
                <a:solidFill>
                  <a:srgbClr val="426293"/>
                </a:solidFill>
                <a:latin typeface="Baskerville Old Face" panose="02020602080505020303" pitchFamily="18" charset="0"/>
                <a:cs typeface="Roboto Cn"/>
              </a:rPr>
              <a:t>than</a:t>
            </a:r>
            <a:r>
              <a:rPr lang="en-US" sz="2800" b="1" spc="-40" dirty="0">
                <a:solidFill>
                  <a:srgbClr val="426293"/>
                </a:solidFill>
                <a:latin typeface="Baskerville Old Face" panose="02020602080505020303" pitchFamily="18" charset="0"/>
                <a:cs typeface="Roboto Cn"/>
              </a:rPr>
              <a:t> </a:t>
            </a:r>
            <a:r>
              <a:rPr lang="en-US" sz="2800" b="1" spc="-65" dirty="0">
                <a:solidFill>
                  <a:srgbClr val="426293"/>
                </a:solidFill>
                <a:latin typeface="Baskerville Old Face" panose="02020602080505020303" pitchFamily="18" charset="0"/>
                <a:cs typeface="Roboto Cn"/>
              </a:rPr>
              <a:t>15%</a:t>
            </a:r>
            <a:r>
              <a:rPr lang="en-US" sz="2800" b="1" spc="-35" dirty="0">
                <a:solidFill>
                  <a:srgbClr val="426293"/>
                </a:solidFill>
                <a:latin typeface="Baskerville Old Face" panose="02020602080505020303" pitchFamily="18" charset="0"/>
                <a:cs typeface="Roboto Cn"/>
              </a:rPr>
              <a:t> of the Total Fees </a:t>
            </a:r>
            <a:r>
              <a:rPr lang="en-US" sz="2800" b="1" spc="-20" dirty="0">
                <a:solidFill>
                  <a:srgbClr val="426293"/>
                </a:solidFill>
                <a:latin typeface="Baskerville Old Face" panose="02020602080505020303" pitchFamily="18" charset="0"/>
                <a:cs typeface="Roboto Cn"/>
              </a:rPr>
              <a:t>consecutively</a:t>
            </a:r>
            <a:r>
              <a:rPr lang="en-US" sz="2800" b="1" spc="-25" dirty="0">
                <a:solidFill>
                  <a:srgbClr val="426293"/>
                </a:solidFill>
                <a:latin typeface="Baskerville Old Face" panose="02020602080505020303" pitchFamily="18" charset="0"/>
                <a:cs typeface="Roboto Cn"/>
              </a:rPr>
              <a:t> </a:t>
            </a:r>
            <a:r>
              <a:rPr lang="en-US" sz="2800" b="1" spc="-5" dirty="0">
                <a:solidFill>
                  <a:srgbClr val="426293"/>
                </a:solidFill>
                <a:latin typeface="Baskerville Old Face" panose="02020602080505020303" pitchFamily="18" charset="0"/>
                <a:cs typeface="Roboto Cn"/>
              </a:rPr>
              <a:t>for</a:t>
            </a:r>
            <a:r>
              <a:rPr lang="en-US" sz="2800" b="1" dirty="0">
                <a:solidFill>
                  <a:srgbClr val="426293"/>
                </a:solidFill>
                <a:latin typeface="Baskerville Old Face" panose="02020602080505020303" pitchFamily="18" charset="0"/>
                <a:cs typeface="Roboto Cn"/>
              </a:rPr>
              <a:t> two</a:t>
            </a:r>
            <a:r>
              <a:rPr lang="en-US" sz="2800" b="1" spc="-35" dirty="0">
                <a:solidFill>
                  <a:srgbClr val="426293"/>
                </a:solidFill>
                <a:latin typeface="Baskerville Old Face" panose="02020602080505020303" pitchFamily="18" charset="0"/>
                <a:cs typeface="Roboto Cn"/>
              </a:rPr>
              <a:t> </a:t>
            </a:r>
            <a:r>
              <a:rPr lang="en-US" sz="2800" b="1" spc="-20" dirty="0">
                <a:solidFill>
                  <a:srgbClr val="426293"/>
                </a:solidFill>
                <a:latin typeface="Baskerville Old Face" panose="02020602080505020303" pitchFamily="18" charset="0"/>
                <a:cs typeface="Roboto Cn"/>
              </a:rPr>
              <a:t>years, </a:t>
            </a:r>
            <a:r>
              <a:rPr lang="en-US" sz="2800" b="1" spc="-360" dirty="0">
                <a:solidFill>
                  <a:srgbClr val="426293"/>
                </a:solidFill>
                <a:latin typeface="Baskerville Old Face" panose="02020602080505020303" pitchFamily="18" charset="0"/>
                <a:cs typeface="Roboto Cn"/>
              </a:rPr>
              <a:t> </a:t>
            </a:r>
            <a:r>
              <a:rPr lang="en-US" sz="2800" b="1" spc="-5" dirty="0">
                <a:solidFill>
                  <a:srgbClr val="426293"/>
                </a:solidFill>
                <a:latin typeface="Baskerville Old Face" panose="02020602080505020303" pitchFamily="18" charset="0"/>
                <a:cs typeface="Roboto Cn"/>
              </a:rPr>
              <a:t>would </a:t>
            </a:r>
            <a:r>
              <a:rPr lang="en-US" sz="2800" b="1" spc="-10" dirty="0">
                <a:solidFill>
                  <a:srgbClr val="426293"/>
                </a:solidFill>
                <a:latin typeface="Baskerville Old Face" panose="02020602080505020303" pitchFamily="18" charset="0"/>
                <a:cs typeface="Roboto Cn"/>
              </a:rPr>
              <a:t>require </a:t>
            </a:r>
            <a:r>
              <a:rPr lang="en-US" sz="2800" b="1" spc="-5" dirty="0">
                <a:solidFill>
                  <a:srgbClr val="426293"/>
                </a:solidFill>
                <a:latin typeface="Baskerville Old Face" panose="02020602080505020303" pitchFamily="18" charset="0"/>
                <a:cs typeface="Roboto Cn"/>
              </a:rPr>
              <a:t>disclosure </a:t>
            </a:r>
            <a:r>
              <a:rPr lang="en-US" sz="2800" b="1" spc="-10" dirty="0">
                <a:solidFill>
                  <a:srgbClr val="426293"/>
                </a:solidFill>
                <a:latin typeface="Baskerville Old Face" panose="02020602080505020303" pitchFamily="18" charset="0"/>
                <a:cs typeface="Roboto Cn"/>
              </a:rPr>
              <a:t>to </a:t>
            </a:r>
            <a:r>
              <a:rPr lang="en-US" sz="2800" b="1" spc="5" dirty="0">
                <a:solidFill>
                  <a:srgbClr val="426293"/>
                </a:solidFill>
                <a:latin typeface="Baskerville Old Face" panose="02020602080505020303" pitchFamily="18" charset="0"/>
                <a:cs typeface="Roboto Cn"/>
              </a:rPr>
              <a:t>TCWG. </a:t>
            </a:r>
          </a:p>
          <a:p>
            <a:pPr marL="12700" marR="172720">
              <a:lnSpc>
                <a:spcPct val="80000"/>
              </a:lnSpc>
            </a:pPr>
            <a:endParaRPr lang="en-US" sz="2800" b="1" spc="5" dirty="0">
              <a:solidFill>
                <a:srgbClr val="426293"/>
              </a:solidFill>
              <a:latin typeface="Baskerville Old Face" panose="02020602080505020303" pitchFamily="18" charset="0"/>
              <a:cs typeface="Roboto Cn"/>
            </a:endParaRPr>
          </a:p>
          <a:p>
            <a:pPr marL="12700" marR="172720">
              <a:lnSpc>
                <a:spcPct val="80000"/>
              </a:lnSpc>
            </a:pPr>
            <a:endParaRPr lang="en-US" sz="2800" b="1" spc="5" dirty="0">
              <a:solidFill>
                <a:srgbClr val="426293"/>
              </a:solidFill>
              <a:latin typeface="Baskerville Old Face" panose="02020602080505020303" pitchFamily="18" charset="0"/>
              <a:cs typeface="Roboto Cn"/>
            </a:endParaRPr>
          </a:p>
          <a:p>
            <a:pPr marL="12700" marR="172720">
              <a:lnSpc>
                <a:spcPct val="80000"/>
              </a:lnSpc>
            </a:pPr>
            <a:r>
              <a:rPr lang="en-US" sz="2800" b="1" spc="-10" dirty="0">
                <a:solidFill>
                  <a:srgbClr val="426293"/>
                </a:solidFill>
                <a:latin typeface="Baskerville Old Face" panose="02020602080505020303" pitchFamily="18" charset="0"/>
                <a:cs typeface="Roboto Cn"/>
              </a:rPr>
              <a:t>Exempt  -  If</a:t>
            </a:r>
            <a:r>
              <a:rPr lang="en-US" sz="2800" b="1" spc="-35" dirty="0">
                <a:solidFill>
                  <a:srgbClr val="426293"/>
                </a:solidFill>
                <a:latin typeface="Baskerville Old Face" panose="02020602080505020303" pitchFamily="18" charset="0"/>
                <a:cs typeface="Roboto Cn"/>
              </a:rPr>
              <a:t>,</a:t>
            </a:r>
            <a:r>
              <a:rPr lang="en-US" sz="2800" b="1" spc="-15" dirty="0">
                <a:solidFill>
                  <a:srgbClr val="426293"/>
                </a:solidFill>
                <a:latin typeface="Baskerville Old Face" panose="02020602080505020303" pitchFamily="18" charset="0"/>
                <a:cs typeface="Roboto Cn"/>
              </a:rPr>
              <a:t> Annual</a:t>
            </a:r>
            <a:r>
              <a:rPr lang="en-US" sz="2800" b="1" spc="-35" dirty="0">
                <a:solidFill>
                  <a:srgbClr val="426293"/>
                </a:solidFill>
                <a:latin typeface="Baskerville Old Face" panose="02020602080505020303" pitchFamily="18" charset="0"/>
                <a:cs typeface="Roboto Cn"/>
              </a:rPr>
              <a:t> </a:t>
            </a:r>
            <a:r>
              <a:rPr lang="en-US" sz="2800" b="1" spc="5" dirty="0">
                <a:solidFill>
                  <a:srgbClr val="426293"/>
                </a:solidFill>
                <a:latin typeface="Baskerville Old Face" panose="02020602080505020303" pitchFamily="18" charset="0"/>
                <a:cs typeface="Roboto Cn"/>
              </a:rPr>
              <a:t>Fees</a:t>
            </a:r>
            <a:r>
              <a:rPr lang="en-US" sz="2800" b="1" spc="-30" dirty="0">
                <a:solidFill>
                  <a:srgbClr val="426293"/>
                </a:solidFill>
                <a:latin typeface="Baskerville Old Face" panose="02020602080505020303" pitchFamily="18" charset="0"/>
                <a:cs typeface="Roboto Cn"/>
              </a:rPr>
              <a:t> does not exceed </a:t>
            </a:r>
            <a:r>
              <a:rPr lang="en-US" sz="2800" b="1" dirty="0">
                <a:solidFill>
                  <a:srgbClr val="426293"/>
                </a:solidFill>
                <a:latin typeface="Baskerville Old Face" panose="02020602080505020303" pitchFamily="18" charset="0"/>
                <a:cs typeface="Roboto Cn"/>
              </a:rPr>
              <a:t>is</a:t>
            </a:r>
            <a:r>
              <a:rPr lang="en-US" sz="2800" b="1" spc="-15" dirty="0">
                <a:solidFill>
                  <a:srgbClr val="426293"/>
                </a:solidFill>
                <a:latin typeface="Baskerville Old Face" panose="02020602080505020303" pitchFamily="18" charset="0"/>
                <a:cs typeface="Roboto Cn"/>
              </a:rPr>
              <a:t> </a:t>
            </a:r>
            <a:r>
              <a:rPr lang="en-US" sz="2800" b="1" spc="-5" dirty="0">
                <a:solidFill>
                  <a:srgbClr val="426293"/>
                </a:solidFill>
                <a:latin typeface="Baskerville Old Face" panose="02020602080505020303" pitchFamily="18" charset="0"/>
                <a:cs typeface="Roboto Cn"/>
              </a:rPr>
              <a:t>Rs.</a:t>
            </a:r>
            <a:r>
              <a:rPr lang="en-US" sz="2800" b="1" spc="-40" dirty="0">
                <a:solidFill>
                  <a:srgbClr val="426293"/>
                </a:solidFill>
                <a:latin typeface="Baskerville Old Face" panose="02020602080505020303" pitchFamily="18" charset="0"/>
                <a:cs typeface="Roboto Cn"/>
              </a:rPr>
              <a:t> </a:t>
            </a:r>
            <a:r>
              <a:rPr lang="en-US" sz="2800" b="1" spc="-55" dirty="0">
                <a:solidFill>
                  <a:srgbClr val="426293"/>
                </a:solidFill>
                <a:latin typeface="Baskerville Old Face" panose="02020602080505020303" pitchFamily="18" charset="0"/>
                <a:cs typeface="Roboto Cn"/>
              </a:rPr>
              <a:t>5</a:t>
            </a:r>
            <a:r>
              <a:rPr lang="en-US" sz="2800" b="1" spc="5" dirty="0">
                <a:solidFill>
                  <a:srgbClr val="426293"/>
                </a:solidFill>
                <a:latin typeface="Baskerville Old Face" panose="02020602080505020303" pitchFamily="18" charset="0"/>
                <a:cs typeface="Roboto Cn"/>
              </a:rPr>
              <a:t> </a:t>
            </a:r>
            <a:r>
              <a:rPr lang="en-US" sz="2800" b="1" spc="-15" dirty="0">
                <a:solidFill>
                  <a:srgbClr val="426293"/>
                </a:solidFill>
                <a:latin typeface="Baskerville Old Face" panose="02020602080505020303" pitchFamily="18" charset="0"/>
                <a:cs typeface="Roboto Cn"/>
              </a:rPr>
              <a:t>lakhs</a:t>
            </a:r>
            <a:endParaRPr lang="en-US" sz="2800" dirty="0">
              <a:latin typeface="Baskerville Old Face" panose="02020602080505020303" pitchFamily="18" charset="0"/>
              <a:cs typeface="Roboto Cn"/>
            </a:endParaRPr>
          </a:p>
          <a:p>
            <a:pPr>
              <a:lnSpc>
                <a:spcPct val="100000"/>
              </a:lnSpc>
              <a:spcBef>
                <a:spcPts val="20"/>
              </a:spcBef>
            </a:pPr>
            <a:endParaRPr sz="2000" dirty="0">
              <a:latin typeface="Roboto Cn"/>
              <a:cs typeface="Roboto Cn"/>
            </a:endParaRPr>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sp>
        <p:nvSpPr>
          <p:cNvPr id="6" name="object 6"/>
          <p:cNvSpPr/>
          <p:nvPr/>
        </p:nvSpPr>
        <p:spPr>
          <a:xfrm>
            <a:off x="7405116" y="6263639"/>
            <a:ext cx="393700" cy="132715"/>
          </a:xfrm>
          <a:custGeom>
            <a:avLst/>
            <a:gdLst/>
            <a:ahLst/>
            <a:cxnLst/>
            <a:rect l="l" t="t" r="r" b="b"/>
            <a:pathLst>
              <a:path w="393700" h="132714">
                <a:moveTo>
                  <a:pt x="266700" y="132588"/>
                </a:moveTo>
                <a:lnTo>
                  <a:pt x="0" y="0"/>
                </a:lnTo>
                <a:lnTo>
                  <a:pt x="393191" y="0"/>
                </a:lnTo>
                <a:lnTo>
                  <a:pt x="266700" y="132588"/>
                </a:lnTo>
                <a:close/>
              </a:path>
            </a:pathLst>
          </a:custGeom>
          <a:solidFill>
            <a:srgbClr val="D16E00"/>
          </a:solidFill>
        </p:spPr>
        <p:txBody>
          <a:bodyPr wrap="square" lIns="0" tIns="0" rIns="0" bIns="0" rtlCol="0"/>
          <a:lstStyle/>
          <a:p>
            <a:endParaRPr/>
          </a:p>
        </p:txBody>
      </p:sp>
      <p:sp>
        <p:nvSpPr>
          <p:cNvPr id="10" name="object 10"/>
          <p:cNvSpPr/>
          <p:nvPr/>
        </p:nvSpPr>
        <p:spPr>
          <a:xfrm>
            <a:off x="7408164" y="5963411"/>
            <a:ext cx="304800" cy="303530"/>
          </a:xfrm>
          <a:custGeom>
            <a:avLst/>
            <a:gdLst/>
            <a:ahLst/>
            <a:cxnLst/>
            <a:rect l="l" t="t" r="r" b="b"/>
            <a:pathLst>
              <a:path w="304800" h="303529">
                <a:moveTo>
                  <a:pt x="304800" y="303275"/>
                </a:moveTo>
                <a:lnTo>
                  <a:pt x="0" y="303275"/>
                </a:lnTo>
                <a:lnTo>
                  <a:pt x="304800" y="0"/>
                </a:lnTo>
                <a:lnTo>
                  <a:pt x="304800" y="303275"/>
                </a:lnTo>
                <a:close/>
              </a:path>
            </a:pathLst>
          </a:custGeom>
          <a:solidFill>
            <a:srgbClr val="FF9700"/>
          </a:solidFill>
        </p:spPr>
        <p:txBody>
          <a:bodyPr wrap="square" lIns="0" tIns="0" rIns="0" bIns="0" rtlCol="0"/>
          <a:lstStyle/>
          <a:p>
            <a:endParaRPr/>
          </a:p>
        </p:txBody>
      </p:sp>
      <p:grpSp>
        <p:nvGrpSpPr>
          <p:cNvPr id="14" name="object 14"/>
          <p:cNvGrpSpPr/>
          <p:nvPr/>
        </p:nvGrpSpPr>
        <p:grpSpPr>
          <a:xfrm>
            <a:off x="758952" y="1944623"/>
            <a:ext cx="330835" cy="294640"/>
            <a:chOff x="758952" y="1944623"/>
            <a:chExt cx="330835" cy="294640"/>
          </a:xfrm>
        </p:grpSpPr>
        <p:sp>
          <p:nvSpPr>
            <p:cNvPr id="15" name="object 15"/>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6" name="object 16"/>
            <p:cNvPicPr/>
            <p:nvPr/>
          </p:nvPicPr>
          <p:blipFill>
            <a:blip r:embed="rId2" cstate="print"/>
            <a:stretch>
              <a:fillRect/>
            </a:stretch>
          </p:blipFill>
          <p:spPr>
            <a:xfrm>
              <a:off x="826007" y="2017775"/>
              <a:ext cx="190499" cy="105156"/>
            </a:xfrm>
            <a:prstGeom prst="rect">
              <a:avLst/>
            </a:prstGeom>
          </p:spPr>
        </p:pic>
      </p:grpSp>
      <p:pic>
        <p:nvPicPr>
          <p:cNvPr id="17" name="object 17"/>
          <p:cNvPicPr/>
          <p:nvPr/>
        </p:nvPicPr>
        <p:blipFill>
          <a:blip r:embed="rId3" cstate="print"/>
          <a:stretch>
            <a:fillRect/>
          </a:stretch>
        </p:blipFill>
        <p:spPr>
          <a:xfrm>
            <a:off x="8229600" y="1341120"/>
            <a:ext cx="1207007" cy="1182623"/>
          </a:xfrm>
          <a:prstGeom prst="rect">
            <a:avLst/>
          </a:prstGeom>
        </p:spPr>
      </p:pic>
      <p:sp>
        <p:nvSpPr>
          <p:cNvPr id="22" name="object 12"/>
          <p:cNvSpPr txBox="1">
            <a:spLocks/>
          </p:cNvSpPr>
          <p:nvPr/>
        </p:nvSpPr>
        <p:spPr>
          <a:xfrm>
            <a:off x="1349755" y="1887680"/>
            <a:ext cx="4848860" cy="366767"/>
          </a:xfrm>
          <a:prstGeom prst="rect">
            <a:avLst/>
          </a:prstGeom>
        </p:spPr>
        <p:txBody>
          <a:bodyPr vert="horz" wrap="square" lIns="0" tIns="12700" rIns="0" bIns="0" rtlCol="0">
            <a:spAutoFit/>
          </a:bodyPr>
          <a:lstStyle>
            <a:lvl1pPr>
              <a:defRPr sz="2000" b="1" i="0">
                <a:solidFill>
                  <a:schemeClr val="bg1"/>
                </a:solidFill>
                <a:latin typeface="Roboto Cn"/>
                <a:ea typeface="+mj-ea"/>
                <a:cs typeface="Roboto Cn"/>
              </a:defRPr>
            </a:lvl1pPr>
          </a:lstStyle>
          <a:p>
            <a:pPr marL="12700">
              <a:spcBef>
                <a:spcPts val="100"/>
              </a:spcBef>
            </a:pPr>
            <a:r>
              <a:rPr lang="en-US" sz="2300" spc="5" dirty="0"/>
              <a:t>Contents at a Glance  - Volume  II</a:t>
            </a:r>
            <a:endParaRPr lang="en-US" sz="2300" dirty="0"/>
          </a:p>
        </p:txBody>
      </p:sp>
      <p:graphicFrame>
        <p:nvGraphicFramePr>
          <p:cNvPr id="23" name="Table 22"/>
          <p:cNvGraphicFramePr>
            <a:graphicFrameLocks noGrp="1"/>
          </p:cNvGraphicFramePr>
          <p:nvPr/>
        </p:nvGraphicFramePr>
        <p:xfrm>
          <a:off x="533400" y="2743200"/>
          <a:ext cx="8679944" cy="3946630"/>
        </p:xfrm>
        <a:graphic>
          <a:graphicData uri="http://schemas.openxmlformats.org/drawingml/2006/table">
            <a:tbl>
              <a:tblPr firstRow="1" firstCol="1" bandRow="1">
                <a:tableStyleId>{5C22544A-7EE6-4342-B048-85BDC9FD1C3A}</a:tableStyleId>
              </a:tblPr>
              <a:tblGrid>
                <a:gridCol w="2162657">
                  <a:extLst>
                    <a:ext uri="{9D8B030D-6E8A-4147-A177-3AD203B41FA5}">
                      <a16:colId xmlns:a16="http://schemas.microsoft.com/office/drawing/2014/main" val="20000"/>
                    </a:ext>
                  </a:extLst>
                </a:gridCol>
                <a:gridCol w="6517287">
                  <a:extLst>
                    <a:ext uri="{9D8B030D-6E8A-4147-A177-3AD203B41FA5}">
                      <a16:colId xmlns:a16="http://schemas.microsoft.com/office/drawing/2014/main" val="20001"/>
                    </a:ext>
                  </a:extLst>
                </a:gridCol>
              </a:tblGrid>
              <a:tr h="630073">
                <a:tc>
                  <a:txBody>
                    <a:bodyPr/>
                    <a:lstStyle/>
                    <a:p>
                      <a:pPr marL="0" marR="0">
                        <a:lnSpc>
                          <a:spcPct val="107000"/>
                        </a:lnSpc>
                        <a:spcBef>
                          <a:spcPts val="0"/>
                        </a:spcBef>
                        <a:spcAft>
                          <a:spcPts val="0"/>
                        </a:spcAft>
                      </a:pPr>
                      <a:r>
                        <a:rPr lang="en-US" sz="2400" dirty="0">
                          <a:effectLst/>
                          <a:latin typeface="Baskerville Old Face" pitchFamily="18" charset="0"/>
                        </a:rPr>
                        <a:t>Chapter</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a:effectLst/>
                          <a:latin typeface="Baskerville Old Face" pitchFamily="18" charset="0"/>
                        </a:rPr>
                        <a:t>Description</a:t>
                      </a:r>
                      <a:endParaRPr lang="en-US" sz="240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0"/>
                  </a:ext>
                </a:extLst>
              </a:tr>
              <a:tr h="512927">
                <a:tc>
                  <a:txBody>
                    <a:bodyPr/>
                    <a:lstStyle/>
                    <a:p>
                      <a:pPr marL="0" marR="0">
                        <a:lnSpc>
                          <a:spcPct val="107000"/>
                        </a:lnSpc>
                        <a:spcBef>
                          <a:spcPts val="0"/>
                        </a:spcBef>
                        <a:spcAft>
                          <a:spcPts val="0"/>
                        </a:spcAft>
                      </a:pPr>
                      <a:r>
                        <a:rPr lang="en-US" sz="2400" dirty="0">
                          <a:effectLst/>
                          <a:latin typeface="Baskerville Old Face" pitchFamily="18" charset="0"/>
                        </a:rPr>
                        <a:t>Chapter 1</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rPr>
                        <a:t>Accounting &amp; Auditing Standards</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1"/>
                  </a:ext>
                </a:extLst>
              </a:tr>
              <a:tr h="858513">
                <a:tc>
                  <a:txBody>
                    <a:bodyPr/>
                    <a:lstStyle/>
                    <a:p>
                      <a:pPr marL="0" marR="0">
                        <a:lnSpc>
                          <a:spcPct val="107000"/>
                        </a:lnSpc>
                        <a:spcBef>
                          <a:spcPts val="0"/>
                        </a:spcBef>
                        <a:spcAft>
                          <a:spcPts val="0"/>
                        </a:spcAft>
                      </a:pPr>
                      <a:r>
                        <a:rPr lang="en-US" sz="2400" dirty="0">
                          <a:effectLst/>
                          <a:latin typeface="Baskerville Old Face" pitchFamily="18" charset="0"/>
                        </a:rPr>
                        <a:t>Chapter</a:t>
                      </a:r>
                      <a:r>
                        <a:rPr lang="en-US" sz="2400" baseline="0" dirty="0">
                          <a:effectLst/>
                          <a:latin typeface="Baskerville Old Face" pitchFamily="18" charset="0"/>
                        </a:rPr>
                        <a:t> 2</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rPr>
                        <a:t>The Chartered Accountants Act 1949</a:t>
                      </a:r>
                    </a:p>
                    <a:p>
                      <a:pPr marL="0" marR="0">
                        <a:lnSpc>
                          <a:spcPct val="107000"/>
                        </a:lnSpc>
                        <a:spcBef>
                          <a:spcPts val="0"/>
                        </a:spcBef>
                        <a:spcAft>
                          <a:spcPts val="0"/>
                        </a:spcAft>
                      </a:pPr>
                      <a:r>
                        <a:rPr lang="en-US" sz="2400" dirty="0">
                          <a:effectLst/>
                          <a:latin typeface="Baskerville Old Face" pitchFamily="18" charset="0"/>
                          <a:ea typeface="Calibri"/>
                          <a:cs typeface="Times New Roman"/>
                        </a:rPr>
                        <a:t>                                          (First &amp; Second Schedule)</a:t>
                      </a:r>
                    </a:p>
                  </a:txBody>
                  <a:tcPr marL="68580" marR="68580" marT="0" marB="0"/>
                </a:tc>
                <a:extLst>
                  <a:ext uri="{0D108BD9-81ED-4DB2-BD59-A6C34878D82A}">
                    <a16:rowId xmlns:a16="http://schemas.microsoft.com/office/drawing/2014/main" val="10002"/>
                  </a:ext>
                </a:extLst>
              </a:tr>
              <a:tr h="630073">
                <a:tc>
                  <a:txBody>
                    <a:bodyPr/>
                    <a:lstStyle/>
                    <a:p>
                      <a:pPr marL="0" marR="0">
                        <a:lnSpc>
                          <a:spcPct val="107000"/>
                        </a:lnSpc>
                        <a:spcBef>
                          <a:spcPts val="0"/>
                        </a:spcBef>
                        <a:spcAft>
                          <a:spcPts val="0"/>
                        </a:spcAft>
                      </a:pPr>
                      <a:r>
                        <a:rPr lang="en-US" sz="2400" dirty="0">
                          <a:effectLst/>
                          <a:latin typeface="Baskerville Old Face" pitchFamily="18" charset="0"/>
                        </a:rPr>
                        <a:t>Chapter 3</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rPr>
                        <a:t>Council Guidelines</a:t>
                      </a:r>
                      <a:r>
                        <a:rPr lang="en-US" sz="2400" baseline="0" dirty="0">
                          <a:effectLst/>
                          <a:latin typeface="Baskerville Old Face" pitchFamily="18" charset="0"/>
                        </a:rPr>
                        <a:t> for Advertisement 2008</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3"/>
                  </a:ext>
                </a:extLst>
              </a:tr>
              <a:tr h="568814">
                <a:tc>
                  <a:txBody>
                    <a:bodyPr/>
                    <a:lstStyle/>
                    <a:p>
                      <a:pPr marL="0" marR="0">
                        <a:lnSpc>
                          <a:spcPct val="107000"/>
                        </a:lnSpc>
                        <a:spcBef>
                          <a:spcPts val="0"/>
                        </a:spcBef>
                        <a:spcAft>
                          <a:spcPts val="0"/>
                        </a:spcAft>
                      </a:pPr>
                      <a:r>
                        <a:rPr lang="en-US" sz="2400" dirty="0">
                          <a:effectLst/>
                          <a:latin typeface="Baskerville Old Face" pitchFamily="18" charset="0"/>
                        </a:rPr>
                        <a:t>Chapter 4</a:t>
                      </a:r>
                      <a:endParaRPr lang="en-US" sz="2400" dirty="0">
                        <a:effectLst/>
                        <a:latin typeface="Baskerville Old Face" pitchFamily="18" charset="0"/>
                        <a:ea typeface="Calibri"/>
                        <a:cs typeface="Times New Roman"/>
                      </a:endParaRPr>
                    </a:p>
                  </a:txBody>
                  <a:tcPr marL="68580" marR="68580" marT="0" marB="0"/>
                </a:tc>
                <a:tc>
                  <a:txBody>
                    <a:bodyPr/>
                    <a:lstStyle/>
                    <a:p>
                      <a:pPr marL="0" marR="0" indent="0" defTabSz="914400" eaLnBrk="1" fontAlgn="auto" latinLnBrk="0" hangingPunct="1">
                        <a:lnSpc>
                          <a:spcPct val="107000"/>
                        </a:lnSpc>
                        <a:spcBef>
                          <a:spcPts val="0"/>
                        </a:spcBef>
                        <a:spcAft>
                          <a:spcPts val="0"/>
                        </a:spcAft>
                        <a:buClrTx/>
                        <a:buSzTx/>
                        <a:buFontTx/>
                        <a:buNone/>
                        <a:tabLst/>
                        <a:defRPr/>
                      </a:pPr>
                      <a:r>
                        <a:rPr lang="en-US" sz="2400" dirty="0">
                          <a:effectLst/>
                          <a:latin typeface="Baskerville Old Face" pitchFamily="18" charset="0"/>
                        </a:rPr>
                        <a:t>Council General Guidelines</a:t>
                      </a:r>
                      <a:r>
                        <a:rPr lang="en-US" sz="2400" baseline="0" dirty="0">
                          <a:effectLst/>
                          <a:latin typeface="Baskerville Old Face" pitchFamily="18" charset="0"/>
                        </a:rPr>
                        <a:t> 2008</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4"/>
                  </a:ext>
                </a:extLst>
              </a:tr>
              <a:tr h="746230">
                <a:tc>
                  <a:txBody>
                    <a:bodyPr/>
                    <a:lstStyle/>
                    <a:p>
                      <a:pPr marL="0" marR="0">
                        <a:lnSpc>
                          <a:spcPct val="107000"/>
                        </a:lnSpc>
                        <a:spcBef>
                          <a:spcPts val="0"/>
                        </a:spcBef>
                        <a:spcAft>
                          <a:spcPts val="0"/>
                        </a:spcAft>
                      </a:pPr>
                      <a:r>
                        <a:rPr lang="en-US" sz="2400" dirty="0">
                          <a:effectLst/>
                          <a:latin typeface="Baskerville Old Face" pitchFamily="18" charset="0"/>
                          <a:ea typeface="Calibri"/>
                          <a:cs typeface="Times New Roman"/>
                        </a:rPr>
                        <a:t>Chapter 5 </a:t>
                      </a: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ea typeface="Calibri"/>
                          <a:cs typeface="Times New Roman"/>
                        </a:rPr>
                        <a:t>Self Regulatory</a:t>
                      </a:r>
                      <a:r>
                        <a:rPr lang="en-US" sz="2400" baseline="0" dirty="0">
                          <a:effectLst/>
                          <a:latin typeface="Baskerville Old Face" pitchFamily="18" charset="0"/>
                          <a:ea typeface="Calibri"/>
                          <a:cs typeface="Times New Roman"/>
                        </a:rPr>
                        <a:t> Measures (Recommendatory)</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63915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sp>
        <p:nvSpPr>
          <p:cNvPr id="12" name="object 12"/>
          <p:cNvSpPr txBox="1">
            <a:spLocks noGrp="1"/>
          </p:cNvSpPr>
          <p:nvPr>
            <p:ph type="title"/>
          </p:nvPr>
        </p:nvSpPr>
        <p:spPr>
          <a:xfrm>
            <a:off x="1349755" y="1887680"/>
            <a:ext cx="4848860" cy="366767"/>
          </a:xfrm>
          <a:prstGeom prst="rect">
            <a:avLst/>
          </a:prstGeom>
        </p:spPr>
        <p:txBody>
          <a:bodyPr vert="horz" wrap="square" lIns="0" tIns="12700" rIns="0" bIns="0" rtlCol="0">
            <a:spAutoFit/>
          </a:bodyPr>
          <a:lstStyle/>
          <a:p>
            <a:pPr marL="12700">
              <a:lnSpc>
                <a:spcPct val="100000"/>
              </a:lnSpc>
              <a:spcBef>
                <a:spcPts val="100"/>
              </a:spcBef>
            </a:pPr>
            <a:r>
              <a:rPr lang="en-US" sz="2300" spc="5" dirty="0"/>
              <a:t>Requirements &amp; Application</a:t>
            </a:r>
            <a:endParaRPr sz="2300" dirty="0"/>
          </a:p>
        </p:txBody>
      </p:sp>
      <p:grpSp>
        <p:nvGrpSpPr>
          <p:cNvPr id="15" name="object 15"/>
          <p:cNvGrpSpPr/>
          <p:nvPr/>
        </p:nvGrpSpPr>
        <p:grpSpPr>
          <a:xfrm>
            <a:off x="758952" y="1944623"/>
            <a:ext cx="330835" cy="294640"/>
            <a:chOff x="758952" y="1944623"/>
            <a:chExt cx="330835" cy="294640"/>
          </a:xfrm>
        </p:grpSpPr>
        <p:sp>
          <p:nvSpPr>
            <p:cNvPr id="16" name="object 16"/>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7" name="object 17"/>
            <p:cNvPicPr/>
            <p:nvPr/>
          </p:nvPicPr>
          <p:blipFill>
            <a:blip r:embed="rId2" cstate="print"/>
            <a:stretch>
              <a:fillRect/>
            </a:stretch>
          </p:blipFill>
          <p:spPr>
            <a:xfrm>
              <a:off x="826007" y="2017775"/>
              <a:ext cx="190499" cy="105156"/>
            </a:xfrm>
            <a:prstGeom prst="rect">
              <a:avLst/>
            </a:prstGeom>
          </p:spPr>
        </p:pic>
      </p:grpSp>
      <p:pic>
        <p:nvPicPr>
          <p:cNvPr id="18" name="object 18"/>
          <p:cNvPicPr/>
          <p:nvPr/>
        </p:nvPicPr>
        <p:blipFill>
          <a:blip r:embed="rId3" cstate="print"/>
          <a:stretch>
            <a:fillRect/>
          </a:stretch>
        </p:blipFill>
        <p:spPr>
          <a:xfrm>
            <a:off x="8229600" y="1341120"/>
            <a:ext cx="1207007" cy="1182623"/>
          </a:xfrm>
          <a:prstGeom prst="rect">
            <a:avLst/>
          </a:prstGeom>
        </p:spPr>
      </p:pic>
      <p:sp>
        <p:nvSpPr>
          <p:cNvPr id="19" name="Rectangle 18"/>
          <p:cNvSpPr/>
          <p:nvPr/>
        </p:nvSpPr>
        <p:spPr>
          <a:xfrm>
            <a:off x="457200" y="2895600"/>
            <a:ext cx="8619370" cy="4524315"/>
          </a:xfrm>
          <a:prstGeom prst="rect">
            <a:avLst/>
          </a:prstGeom>
        </p:spPr>
        <p:txBody>
          <a:bodyPr wrap="square">
            <a:spAutoFit/>
          </a:bodyPr>
          <a:lstStyle/>
          <a:p>
            <a:pPr algn="just"/>
            <a:r>
              <a:rPr lang="en-IN" sz="3200" b="1" dirty="0">
                <a:solidFill>
                  <a:schemeClr val="accent6">
                    <a:lumMod val="75000"/>
                  </a:schemeClr>
                </a:solidFill>
                <a:latin typeface="Baskerville Old Face" pitchFamily="18" charset="0"/>
              </a:rPr>
              <a:t>The Code uses a prefix </a:t>
            </a:r>
          </a:p>
          <a:p>
            <a:pPr algn="just"/>
            <a:endParaRPr lang="en-IN" sz="3200" b="1" dirty="0">
              <a:latin typeface="Baskerville Old Face" pitchFamily="18" charset="0"/>
            </a:endParaRPr>
          </a:p>
          <a:p>
            <a:pPr algn="just"/>
            <a:r>
              <a:rPr lang="en-IN" sz="4000" b="1" dirty="0">
                <a:solidFill>
                  <a:schemeClr val="accent6">
                    <a:lumMod val="75000"/>
                  </a:schemeClr>
                </a:solidFill>
                <a:latin typeface="Baskerville Old Face" pitchFamily="18" charset="0"/>
              </a:rPr>
              <a:t> “R”</a:t>
            </a:r>
            <a:r>
              <a:rPr lang="en-IN" sz="3200" b="1" dirty="0">
                <a:latin typeface="Baskerville Old Face" pitchFamily="18" charset="0"/>
              </a:rPr>
              <a:t>    for Requirements  </a:t>
            </a:r>
          </a:p>
          <a:p>
            <a:pPr algn="just"/>
            <a:r>
              <a:rPr lang="en-IN" sz="3200" b="1" dirty="0">
                <a:latin typeface="Baskerville Old Face" pitchFamily="18" charset="0"/>
              </a:rPr>
              <a:t>            </a:t>
            </a:r>
          </a:p>
          <a:p>
            <a:pPr algn="just"/>
            <a:r>
              <a:rPr lang="en-IN" sz="3200" b="1" dirty="0">
                <a:latin typeface="Baskerville Old Face" pitchFamily="18" charset="0"/>
              </a:rPr>
              <a:t>                 &amp;</a:t>
            </a:r>
          </a:p>
          <a:p>
            <a:pPr algn="just"/>
            <a:endParaRPr lang="en-IN" sz="3200" b="1" dirty="0">
              <a:latin typeface="Baskerville Old Face" pitchFamily="18" charset="0"/>
            </a:endParaRPr>
          </a:p>
          <a:p>
            <a:pPr algn="just"/>
            <a:r>
              <a:rPr lang="en-IN" sz="3200" b="1" dirty="0">
                <a:latin typeface="Baskerville Old Face" pitchFamily="18" charset="0"/>
              </a:rPr>
              <a:t> </a:t>
            </a:r>
            <a:r>
              <a:rPr lang="en-IN" sz="4400" b="1" dirty="0">
                <a:solidFill>
                  <a:schemeClr val="accent6">
                    <a:lumMod val="75000"/>
                  </a:schemeClr>
                </a:solidFill>
                <a:latin typeface="Baskerville Old Face" pitchFamily="18" charset="0"/>
              </a:rPr>
              <a:t>“A” </a:t>
            </a:r>
            <a:r>
              <a:rPr lang="en-IN" sz="3200" b="1" dirty="0">
                <a:latin typeface="Baskerville Old Face" pitchFamily="18" charset="0"/>
              </a:rPr>
              <a:t>for Application Material</a:t>
            </a:r>
            <a:endParaRPr lang="en-IN" sz="4400" b="1" dirty="0">
              <a:latin typeface="Baskerville Old Face" pitchFamily="18" charset="0"/>
            </a:endParaRPr>
          </a:p>
          <a:p>
            <a:pPr algn="just"/>
            <a:endParaRPr lang="en-IN" sz="4400" b="1" dirty="0">
              <a:solidFill>
                <a:schemeClr val="accent6">
                  <a:lumMod val="75000"/>
                </a:schemeClr>
              </a:solidFill>
              <a:latin typeface="Baskerville Old Face" pitchFamily="18" charset="0"/>
            </a:endParaRPr>
          </a:p>
        </p:txBody>
      </p:sp>
    </p:spTree>
    <p:extLst>
      <p:ext uri="{BB962C8B-B14F-4D97-AF65-F5344CB8AC3E}">
        <p14:creationId xmlns:p14="http://schemas.microsoft.com/office/powerpoint/2010/main" val="40752601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578093"/>
            <a:ext cx="72390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Authority of Pronouncements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3" name="object 4">
            <a:extLst>
              <a:ext uri="{FF2B5EF4-FFF2-40B4-BE49-F238E27FC236}">
                <a16:creationId xmlns:a16="http://schemas.microsoft.com/office/drawing/2014/main" id="{9A28A269-86BF-734C-0CB5-7D7E8C44AB7F}"/>
              </a:ext>
            </a:extLst>
          </p:cNvPr>
          <p:cNvSpPr txBox="1"/>
          <p:nvPr/>
        </p:nvSpPr>
        <p:spPr>
          <a:xfrm>
            <a:off x="708257" y="3116215"/>
            <a:ext cx="8124846" cy="2331407"/>
          </a:xfrm>
          <a:prstGeom prst="rect">
            <a:avLst/>
          </a:prstGeom>
        </p:spPr>
        <p:txBody>
          <a:bodyPr vert="horz" wrap="square" lIns="0" tIns="12700" rIns="0" bIns="0" rtlCol="0">
            <a:spAutoFit/>
          </a:bodyPr>
          <a:lstStyle/>
          <a:p>
            <a:pPr marL="12065" marR="132080">
              <a:lnSpc>
                <a:spcPct val="100000"/>
              </a:lnSpc>
              <a:spcBef>
                <a:spcPts val="100"/>
              </a:spcBef>
              <a:buClr>
                <a:srgbClr val="EF7E08"/>
              </a:buClr>
              <a:buSzPct val="83333"/>
              <a:tabLst>
                <a:tab pos="149860" algn="l"/>
              </a:tabLst>
            </a:pPr>
            <a:r>
              <a:rPr lang="en-IN" sz="2400" b="1" dirty="0">
                <a:latin typeface="Baskerville Old Face" panose="02020602080505020303" pitchFamily="18" charset="0"/>
                <a:cs typeface="Arial MT"/>
              </a:rPr>
              <a:t>Statements are mandatory </a:t>
            </a:r>
          </a:p>
          <a:p>
            <a:pPr marL="12065" marR="132080">
              <a:lnSpc>
                <a:spcPct val="100000"/>
              </a:lnSpc>
              <a:spcBef>
                <a:spcPts val="100"/>
              </a:spcBef>
              <a:buClr>
                <a:srgbClr val="EF7E08"/>
              </a:buClr>
              <a:buSzPct val="83333"/>
              <a:tabLst>
                <a:tab pos="149860" algn="l"/>
              </a:tabLst>
            </a:pPr>
            <a:endParaRPr lang="en-IN" sz="2400" b="1" dirty="0">
              <a:latin typeface="Baskerville Old Face" panose="02020602080505020303" pitchFamily="18" charset="0"/>
              <a:cs typeface="Arial MT"/>
            </a:endParaRPr>
          </a:p>
          <a:p>
            <a:pPr marL="12065" marR="132080">
              <a:lnSpc>
                <a:spcPct val="100000"/>
              </a:lnSpc>
              <a:spcBef>
                <a:spcPts val="100"/>
              </a:spcBef>
              <a:buClr>
                <a:srgbClr val="EF7E08"/>
              </a:buClr>
              <a:buSzPct val="83333"/>
              <a:tabLst>
                <a:tab pos="149860" algn="l"/>
              </a:tabLst>
            </a:pPr>
            <a:r>
              <a:rPr lang="en-IN" sz="2400" b="1" dirty="0">
                <a:latin typeface="Baskerville Old Face" panose="02020602080505020303" pitchFamily="18" charset="0"/>
                <a:cs typeface="Arial MT"/>
              </a:rPr>
              <a:t>ASs &amp; S</a:t>
            </a:r>
            <a:r>
              <a:rPr sz="2400" b="1" dirty="0">
                <a:latin typeface="Baskerville Old Face" panose="02020602080505020303" pitchFamily="18" charset="0"/>
                <a:cs typeface="Arial MT"/>
              </a:rPr>
              <a:t>A</a:t>
            </a:r>
            <a:r>
              <a:rPr lang="en-IN" sz="2400" b="1" dirty="0">
                <a:latin typeface="Baskerville Old Face" panose="02020602080505020303" pitchFamily="18" charset="0"/>
                <a:cs typeface="Arial MT"/>
              </a:rPr>
              <a:t>s</a:t>
            </a:r>
            <a:r>
              <a:rPr lang="en-IN" sz="2400" b="1" spc="-105" dirty="0">
                <a:latin typeface="Baskerville Old Face" panose="02020602080505020303" pitchFamily="18" charset="0"/>
                <a:cs typeface="Arial MT"/>
              </a:rPr>
              <a:t>  are mandatory to the extent prescribed by the statute/ICAI.</a:t>
            </a:r>
            <a:endParaRPr lang="en-US" sz="2400" b="1" spc="-5" dirty="0">
              <a:latin typeface="Baskerville Old Face" panose="02020602080505020303" pitchFamily="18" charset="0"/>
              <a:cs typeface="Arial MT"/>
            </a:endParaRPr>
          </a:p>
          <a:p>
            <a:pPr marL="149225" marR="132080" indent="-137160">
              <a:lnSpc>
                <a:spcPct val="100000"/>
              </a:lnSpc>
              <a:spcBef>
                <a:spcPts val="100"/>
              </a:spcBef>
              <a:buClr>
                <a:srgbClr val="EF7E08"/>
              </a:buClr>
              <a:buSzPct val="83333"/>
              <a:buChar char="•"/>
              <a:tabLst>
                <a:tab pos="149860" algn="l"/>
              </a:tabLst>
            </a:pPr>
            <a:endParaRPr lang="en-IN" sz="2400" b="1" spc="-5" dirty="0">
              <a:latin typeface="Baskerville Old Face" panose="02020602080505020303" pitchFamily="18" charset="0"/>
              <a:cs typeface="Arial MT"/>
            </a:endParaRPr>
          </a:p>
          <a:p>
            <a:pPr marL="149225" marR="132080" indent="-137160">
              <a:lnSpc>
                <a:spcPct val="100000"/>
              </a:lnSpc>
              <a:spcBef>
                <a:spcPts val="100"/>
              </a:spcBef>
              <a:buClr>
                <a:srgbClr val="EF7E08"/>
              </a:buClr>
              <a:buSzPct val="83333"/>
              <a:buChar char="•"/>
              <a:tabLst>
                <a:tab pos="149860" algn="l"/>
              </a:tabLst>
            </a:pPr>
            <a:endParaRPr sz="2400" b="1" dirty="0">
              <a:latin typeface="Baskerville Old Face" panose="02020602080505020303" pitchFamily="18" charset="0"/>
              <a:cs typeface="Arial MT"/>
            </a:endParaRPr>
          </a:p>
          <a:p>
            <a:pPr marL="12065" marR="5080">
              <a:lnSpc>
                <a:spcPct val="100000"/>
              </a:lnSpc>
              <a:spcBef>
                <a:spcPts val="430"/>
              </a:spcBef>
              <a:buClr>
                <a:srgbClr val="EF7E08"/>
              </a:buClr>
              <a:buSzPct val="83333"/>
              <a:tabLst>
                <a:tab pos="149860" algn="l"/>
              </a:tabLst>
            </a:pPr>
            <a:r>
              <a:rPr lang="en-IN" sz="2400" b="1" spc="-5" dirty="0">
                <a:latin typeface="Baskerville Old Face" panose="02020602080505020303" pitchFamily="18" charset="0"/>
                <a:cs typeface="Arial MT"/>
              </a:rPr>
              <a:t>Guidance Notes are recommendatory</a:t>
            </a:r>
            <a:r>
              <a:rPr sz="2400" b="1" spc="-25" dirty="0">
                <a:latin typeface="Baskerville Old Face" panose="02020602080505020303" pitchFamily="18" charset="0"/>
                <a:cs typeface="Arial MT"/>
              </a:rPr>
              <a:t>.</a:t>
            </a:r>
            <a:endParaRPr sz="2400" b="1" dirty="0">
              <a:latin typeface="Baskerville Old Face" panose="02020602080505020303" pitchFamily="18" charset="0"/>
              <a:cs typeface="Arial MT"/>
            </a:endParaRPr>
          </a:p>
        </p:txBody>
      </p:sp>
    </p:spTree>
    <p:extLst>
      <p:ext uri="{BB962C8B-B14F-4D97-AF65-F5344CB8AC3E}">
        <p14:creationId xmlns:p14="http://schemas.microsoft.com/office/powerpoint/2010/main" val="12754470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ED846F49-80B4-C646-2E4E-0977563CC485}"/>
              </a:ext>
            </a:extLst>
          </p:cNvPr>
          <p:cNvSpPr txBox="1"/>
          <p:nvPr/>
        </p:nvSpPr>
        <p:spPr>
          <a:xfrm>
            <a:off x="647700" y="3799894"/>
            <a:ext cx="8763000" cy="1354217"/>
          </a:xfrm>
          <a:prstGeom prst="rect">
            <a:avLst/>
          </a:prstGeom>
          <a:noFill/>
        </p:spPr>
        <p:txBody>
          <a:bodyPr wrap="square">
            <a:spAutoFit/>
          </a:bodyPr>
          <a:lstStyle/>
          <a:p>
            <a:pPr algn="l"/>
            <a:r>
              <a:rPr lang="en-US" sz="3200" b="1" u="none" strike="noStrike" baseline="0" dirty="0">
                <a:solidFill>
                  <a:srgbClr val="C00000"/>
                </a:solidFill>
                <a:latin typeface="Baskerville Old Face" panose="02020602080505020303" pitchFamily="18" charset="0"/>
              </a:rPr>
              <a:t>A Chartered Accountant </a:t>
            </a:r>
            <a:r>
              <a:rPr lang="en-US" sz="3200" b="1" u="none" strike="noStrike" baseline="0" dirty="0">
                <a:solidFill>
                  <a:srgbClr val="C00000"/>
                </a:solidFill>
                <a:highlight>
                  <a:srgbClr val="FFFF00"/>
                </a:highlight>
                <a:latin typeface="Baskerville Old Face" panose="02020602080505020303" pitchFamily="18" charset="0"/>
              </a:rPr>
              <a:t>in practice </a:t>
            </a:r>
            <a:r>
              <a:rPr lang="en-US" sz="3200" b="1" u="none" strike="noStrike" baseline="0" dirty="0">
                <a:solidFill>
                  <a:srgbClr val="C00000"/>
                </a:solidFill>
                <a:latin typeface="Baskerville Old Face" panose="02020602080505020303" pitchFamily="18" charset="0"/>
              </a:rPr>
              <a:t>shall be deemed to be guilty of </a:t>
            </a:r>
            <a:r>
              <a:rPr lang="en-IN" sz="3200" b="1" u="none" strike="noStrike" baseline="0" dirty="0">
                <a:solidFill>
                  <a:srgbClr val="C00000"/>
                </a:solidFill>
                <a:latin typeface="Baskerville Old Face" panose="02020602080505020303" pitchFamily="18" charset="0"/>
              </a:rPr>
              <a:t>professional misconduct, if he:-</a:t>
            </a:r>
          </a:p>
          <a:p>
            <a:pPr algn="l"/>
            <a:endParaRPr lang="en-US" sz="1800" b="0" i="0" u="none" strike="noStrike" baseline="0" dirty="0">
              <a:latin typeface="Arial Narrow" panose="020B0606020202030204" pitchFamily="34" charset="0"/>
            </a:endParaRPr>
          </a:p>
        </p:txBody>
      </p:sp>
    </p:spTree>
    <p:extLst>
      <p:ext uri="{BB962C8B-B14F-4D97-AF65-F5344CB8AC3E}">
        <p14:creationId xmlns:p14="http://schemas.microsoft.com/office/powerpoint/2010/main" val="1355333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ED846F49-80B4-C646-2E4E-0977563CC485}"/>
              </a:ext>
            </a:extLst>
          </p:cNvPr>
          <p:cNvSpPr txBox="1"/>
          <p:nvPr/>
        </p:nvSpPr>
        <p:spPr>
          <a:xfrm>
            <a:off x="924305" y="2958854"/>
            <a:ext cx="7848600" cy="2523768"/>
          </a:xfrm>
          <a:prstGeom prst="rect">
            <a:avLst/>
          </a:prstGeom>
          <a:noFill/>
        </p:spPr>
        <p:txBody>
          <a:bodyPr wrap="square">
            <a:spAutoFit/>
          </a:bodyPr>
          <a:lstStyle/>
          <a:p>
            <a:pPr algn="l"/>
            <a:r>
              <a:rPr lang="en-US" sz="2800" b="1" i="0" u="none" strike="noStrike" baseline="0" dirty="0">
                <a:latin typeface="Baskerville Old Face" panose="02020602080505020303" pitchFamily="18" charset="0"/>
              </a:rPr>
              <a:t>Clause (1): </a:t>
            </a:r>
          </a:p>
          <a:p>
            <a:pPr algn="l"/>
            <a:endParaRPr lang="en-US" b="1" dirty="0">
              <a:latin typeface="Arial Narrow" panose="020B0606020202030204" pitchFamily="34" charset="0"/>
            </a:endParaRPr>
          </a:p>
          <a:p>
            <a:pPr algn="just"/>
            <a:r>
              <a:rPr lang="en-US" sz="2800" b="1" u="none" strike="noStrike" baseline="0" dirty="0">
                <a:latin typeface="Baskerville Old Face" panose="02020602080505020303" pitchFamily="18" charset="0"/>
              </a:rPr>
              <a:t>allows any person to practice in his name as a chartered accountant unless such person is also a chartered accountant in practice and is in partnership with or employed by him;</a:t>
            </a:r>
          </a:p>
        </p:txBody>
      </p:sp>
    </p:spTree>
    <p:extLst>
      <p:ext uri="{BB962C8B-B14F-4D97-AF65-F5344CB8AC3E}">
        <p14:creationId xmlns:p14="http://schemas.microsoft.com/office/powerpoint/2010/main" val="1769113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FB74FB1F-8A0B-98EA-971A-F2C895382CD4}"/>
              </a:ext>
            </a:extLst>
          </p:cNvPr>
          <p:cNvSpPr txBox="1"/>
          <p:nvPr/>
        </p:nvSpPr>
        <p:spPr>
          <a:xfrm>
            <a:off x="381000" y="2705116"/>
            <a:ext cx="8742307" cy="3046988"/>
          </a:xfrm>
          <a:prstGeom prst="rect">
            <a:avLst/>
          </a:prstGeom>
          <a:noFill/>
        </p:spPr>
        <p:txBody>
          <a:bodyPr wrap="square">
            <a:spAutoFit/>
          </a:bodyPr>
          <a:lstStyle/>
          <a:p>
            <a:pPr algn="just"/>
            <a:r>
              <a:rPr lang="en-US" sz="2400" b="1" u="none" strike="noStrike" baseline="0" dirty="0">
                <a:latin typeface="Baskerville Old Face" panose="02020602080505020303" pitchFamily="18" charset="0"/>
              </a:rPr>
              <a:t>pays or allows or agrees to pay or allow, directly or indirectly, any share, commission or brokerage in the fees or profits of his professional business, to any person other than a member of the Institute or a partner or a retired partner or the legal representative of a deceased partner, or a member of any other professional body or with such other persons having such qualifications as may be prescribed, for the purpose of rendering such professional services from time to time in or</a:t>
            </a:r>
            <a:r>
              <a:rPr lang="en-US" sz="2400" b="0" u="none" strike="noStrike" baseline="0" dirty="0">
                <a:latin typeface="Baskerville Old Face" panose="02020602080505020303" pitchFamily="18" charset="0"/>
              </a:rPr>
              <a:t> </a:t>
            </a:r>
            <a:r>
              <a:rPr lang="en-US" sz="2400" b="1" u="none" strike="noStrike" baseline="0" dirty="0">
                <a:latin typeface="Baskerville Old Face" panose="02020602080505020303" pitchFamily="18" charset="0"/>
              </a:rPr>
              <a:t>outside India.</a:t>
            </a:r>
            <a:endParaRPr lang="en-IN" sz="2400" b="1" dirty="0">
              <a:latin typeface="Baskerville Old Face" panose="02020602080505020303" pitchFamily="18" charset="0"/>
            </a:endParaRPr>
          </a:p>
        </p:txBody>
      </p:sp>
    </p:spTree>
    <p:extLst>
      <p:ext uri="{BB962C8B-B14F-4D97-AF65-F5344CB8AC3E}">
        <p14:creationId xmlns:p14="http://schemas.microsoft.com/office/powerpoint/2010/main" val="412253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7D0FF50E-CF44-7D57-5187-832B69437F1F}"/>
              </a:ext>
            </a:extLst>
          </p:cNvPr>
          <p:cNvSpPr txBox="1"/>
          <p:nvPr/>
        </p:nvSpPr>
        <p:spPr>
          <a:xfrm>
            <a:off x="810607" y="3581400"/>
            <a:ext cx="8626000" cy="1967655"/>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accepts or agrees to accept any part of the profits of the professional work of a person who is not a member </a:t>
            </a:r>
            <a:r>
              <a:rPr lang="en-IN" sz="2800" b="1" u="none" strike="noStrike" baseline="0" dirty="0">
                <a:latin typeface="Baskerville Old Face" panose="02020602080505020303" pitchFamily="18" charset="0"/>
              </a:rPr>
              <a:t>of the Institute;</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392630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922901D2-25AE-218D-6077-C87E54DB275F}"/>
              </a:ext>
            </a:extLst>
          </p:cNvPr>
          <p:cNvSpPr txBox="1"/>
          <p:nvPr/>
        </p:nvSpPr>
        <p:spPr>
          <a:xfrm>
            <a:off x="263651" y="2757738"/>
            <a:ext cx="9531097" cy="3539430"/>
          </a:xfrm>
          <a:prstGeom prst="rect">
            <a:avLst/>
          </a:prstGeom>
          <a:noFill/>
        </p:spPr>
        <p:txBody>
          <a:bodyPr wrap="square">
            <a:spAutoFit/>
          </a:bodyPr>
          <a:lstStyle/>
          <a:p>
            <a:pPr algn="just"/>
            <a:r>
              <a:rPr lang="en-US" sz="2800" b="1" u="none" strike="noStrike" baseline="0" dirty="0">
                <a:latin typeface="Baskerville Old Face" panose="02020602080505020303" pitchFamily="18" charset="0"/>
              </a:rPr>
              <a:t>enters into partnership, in or outside India, with any person other than a chartered accountant in practice or such other person who is a member of any other professional body having such qualifications as may be prescribed, including a resident who but for his residence abroad would be entitled to be registered as a</a:t>
            </a:r>
          </a:p>
          <a:p>
            <a:pPr algn="just"/>
            <a:r>
              <a:rPr lang="en-US" sz="2800" b="1" u="none" strike="noStrike" baseline="0" dirty="0">
                <a:latin typeface="Baskerville Old Face" panose="02020602080505020303" pitchFamily="18" charset="0"/>
              </a:rPr>
              <a:t>member  or whose qualifications are </a:t>
            </a:r>
            <a:r>
              <a:rPr lang="en-US" sz="2800" b="1" u="none" strike="noStrike" baseline="0" dirty="0" err="1">
                <a:latin typeface="Baskerville Old Face" panose="02020602080505020303" pitchFamily="18" charset="0"/>
              </a:rPr>
              <a:t>recognised</a:t>
            </a:r>
            <a:r>
              <a:rPr lang="en-US" sz="2800" b="1" u="none" strike="noStrike" baseline="0" dirty="0">
                <a:latin typeface="Baskerville Old Face" panose="02020602080505020303" pitchFamily="18" charset="0"/>
              </a:rPr>
              <a:t> by the Central Government or the Council for the purpose of </a:t>
            </a:r>
            <a:r>
              <a:rPr lang="en-IN" sz="2800" b="1" u="none" strike="noStrike" baseline="0" dirty="0">
                <a:latin typeface="Baskerville Old Face" panose="02020602080505020303" pitchFamily="18" charset="0"/>
              </a:rPr>
              <a:t>permitting such partnerships.</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5075663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18D9BAB3-EF0E-2A03-FB91-863ED5D44669}"/>
              </a:ext>
            </a:extLst>
          </p:cNvPr>
          <p:cNvSpPr txBox="1"/>
          <p:nvPr/>
        </p:nvSpPr>
        <p:spPr>
          <a:xfrm>
            <a:off x="666067" y="2958854"/>
            <a:ext cx="8770539" cy="2613985"/>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secures, either through the services of a person who is not an employee of such chartered accountant or who is not his partner or by means which are not open to a chartered accountant, any professional business:</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2853368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0D6ECC90-B1A9-6C09-0574-D80A077D6CFF}"/>
              </a:ext>
            </a:extLst>
          </p:cNvPr>
          <p:cNvSpPr txBox="1"/>
          <p:nvPr/>
        </p:nvSpPr>
        <p:spPr>
          <a:xfrm>
            <a:off x="912273" y="3352800"/>
            <a:ext cx="8765127" cy="2308324"/>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solicits clients or professional work either directly or</a:t>
            </a:r>
          </a:p>
          <a:p>
            <a:pPr algn="just">
              <a:lnSpc>
                <a:spcPct val="150000"/>
              </a:lnSpc>
            </a:pPr>
            <a:r>
              <a:rPr lang="en-US" sz="2800" b="1" u="none" strike="noStrike" baseline="0" dirty="0">
                <a:latin typeface="Baskerville Old Face" panose="02020602080505020303" pitchFamily="18" charset="0"/>
              </a:rPr>
              <a:t>indirectly by circular, advertisement, personal </a:t>
            </a:r>
          </a:p>
          <a:p>
            <a:pPr algn="just">
              <a:lnSpc>
                <a:spcPct val="150000"/>
              </a:lnSpc>
            </a:pPr>
            <a:r>
              <a:rPr lang="en-US" sz="2800" b="1" u="none" strike="noStrike" baseline="0" dirty="0">
                <a:latin typeface="Baskerville Old Face" panose="02020602080505020303" pitchFamily="18" charset="0"/>
              </a:rPr>
              <a:t>communication or interview or by any other means;</a:t>
            </a:r>
          </a:p>
          <a:p>
            <a:pPr algn="l"/>
            <a:endParaRPr lang="en-IN" dirty="0"/>
          </a:p>
        </p:txBody>
      </p:sp>
    </p:spTree>
    <p:extLst>
      <p:ext uri="{BB962C8B-B14F-4D97-AF65-F5344CB8AC3E}">
        <p14:creationId xmlns:p14="http://schemas.microsoft.com/office/powerpoint/2010/main" val="33831228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2808DB67-E939-6AE5-94FD-0BE01483630B}"/>
              </a:ext>
            </a:extLst>
          </p:cNvPr>
          <p:cNvSpPr txBox="1"/>
          <p:nvPr/>
        </p:nvSpPr>
        <p:spPr>
          <a:xfrm>
            <a:off x="457200" y="2857427"/>
            <a:ext cx="8578036" cy="3416320"/>
          </a:xfrm>
          <a:prstGeom prst="rect">
            <a:avLst/>
          </a:prstGeom>
          <a:noFill/>
        </p:spPr>
        <p:txBody>
          <a:bodyPr wrap="square">
            <a:spAutoFit/>
          </a:bodyPr>
          <a:lstStyle/>
          <a:p>
            <a:pPr algn="just"/>
            <a:r>
              <a:rPr lang="en-US" sz="2400" b="1" u="none" strike="noStrike" baseline="0" dirty="0">
                <a:latin typeface="Baskerville Old Face" panose="02020602080505020303" pitchFamily="18" charset="0"/>
              </a:rPr>
              <a:t>advertises his professional attainments or services, or uses any designation or expressions other than </a:t>
            </a:r>
            <a:r>
              <a:rPr lang="en-IN" sz="2400" b="1" u="none" strike="noStrike" baseline="0" dirty="0">
                <a:latin typeface="Baskerville Old Face" panose="02020602080505020303" pitchFamily="18" charset="0"/>
              </a:rPr>
              <a:t>chartered accountant on professional documents, </a:t>
            </a:r>
            <a:r>
              <a:rPr lang="en-US" sz="2400" b="1" u="none" strike="noStrike" baseline="0" dirty="0">
                <a:latin typeface="Baskerville Old Face" panose="02020602080505020303" pitchFamily="18" charset="0"/>
              </a:rPr>
              <a:t>visiting cards, letter heads or sign boards, unless it be a degree of a University established by law in India or</a:t>
            </a:r>
          </a:p>
          <a:p>
            <a:pPr algn="just"/>
            <a:r>
              <a:rPr lang="en-US" sz="2400" b="1" u="none" strike="noStrike" baseline="0" dirty="0" err="1">
                <a:latin typeface="Baskerville Old Face" panose="02020602080505020303" pitchFamily="18" charset="0"/>
              </a:rPr>
              <a:t>recognised</a:t>
            </a:r>
            <a:r>
              <a:rPr lang="en-US" sz="2400" b="1" u="none" strike="noStrike" baseline="0" dirty="0">
                <a:latin typeface="Baskerville Old Face" panose="02020602080505020303" pitchFamily="18" charset="0"/>
              </a:rPr>
              <a:t> by the Central Government or a title indicating membership of the Institute of Chartered Accountants of India or of any other institution that has been </a:t>
            </a:r>
            <a:r>
              <a:rPr lang="en-US" sz="2400" b="1" u="none" strike="noStrike" baseline="0" dirty="0" err="1">
                <a:latin typeface="Baskerville Old Face" panose="02020602080505020303" pitchFamily="18" charset="0"/>
              </a:rPr>
              <a:t>recognised</a:t>
            </a:r>
            <a:r>
              <a:rPr lang="en-US" sz="2400" b="1" u="none" strike="noStrike" baseline="0" dirty="0">
                <a:latin typeface="Baskerville Old Face" panose="02020602080505020303" pitchFamily="18" charset="0"/>
              </a:rPr>
              <a:t> by the Central Government or may be </a:t>
            </a:r>
            <a:r>
              <a:rPr lang="en-IN" sz="2400" b="1" u="none" strike="noStrike" baseline="0" dirty="0">
                <a:latin typeface="Baskerville Old Face" panose="02020602080505020303" pitchFamily="18" charset="0"/>
              </a:rPr>
              <a:t>recognised by the Council;</a:t>
            </a:r>
          </a:p>
          <a:p>
            <a:pPr algn="just"/>
            <a:endParaRPr lang="en-IN" sz="2400" b="1" dirty="0">
              <a:latin typeface="Baskerville Old Face" panose="02020602080505020303" pitchFamily="18" charset="0"/>
            </a:endParaRPr>
          </a:p>
        </p:txBody>
      </p:sp>
    </p:spTree>
    <p:extLst>
      <p:ext uri="{BB962C8B-B14F-4D97-AF65-F5344CB8AC3E}">
        <p14:creationId xmlns:p14="http://schemas.microsoft.com/office/powerpoint/2010/main" val="12659979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01E14F28-2994-D47E-5DB7-4ED2A95665AD}"/>
              </a:ext>
            </a:extLst>
          </p:cNvPr>
          <p:cNvSpPr txBox="1"/>
          <p:nvPr/>
        </p:nvSpPr>
        <p:spPr>
          <a:xfrm>
            <a:off x="527302" y="2933991"/>
            <a:ext cx="9226297" cy="2613985"/>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accepts  a  position as  auditor previously  held  by another CA </a:t>
            </a:r>
          </a:p>
          <a:p>
            <a:pPr algn="just">
              <a:lnSpc>
                <a:spcPct val="150000"/>
              </a:lnSpc>
            </a:pPr>
            <a:r>
              <a:rPr lang="en-US" sz="2800" b="1" u="none" strike="noStrike" baseline="0" dirty="0">
                <a:latin typeface="Baskerville Old Face" panose="02020602080505020303" pitchFamily="18" charset="0"/>
              </a:rPr>
              <a:t>or a certified auditor who has been issued certificate under the Restricted Certificate Rules, 1932 without first communicating with him in writing</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118200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72795"/>
          </a:xfrm>
          <a:prstGeom prst="rect">
            <a:avLst/>
          </a:prstGeom>
        </p:spPr>
        <p:txBody>
          <a:bodyPr vert="horz" wrap="square" lIns="0" tIns="163830" rIns="0" bIns="0" rtlCol="0">
            <a:spAutoFit/>
          </a:bodyPr>
          <a:lstStyle/>
          <a:p>
            <a:pPr marL="904875">
              <a:lnSpc>
                <a:spcPct val="100000"/>
              </a:lnSpc>
              <a:spcBef>
                <a:spcPts val="1290"/>
              </a:spcBef>
            </a:pPr>
            <a:r>
              <a:rPr sz="2800" spc="15" dirty="0"/>
              <a:t>Compliance</a:t>
            </a:r>
            <a:endParaRPr sz="2800"/>
          </a:p>
        </p:txBody>
      </p:sp>
      <p:sp>
        <p:nvSpPr>
          <p:cNvPr id="4" name="object 4"/>
          <p:cNvSpPr txBox="1">
            <a:spLocks noGrp="1"/>
          </p:cNvSpPr>
          <p:nvPr>
            <p:ph type="body" idx="1"/>
          </p:nvPr>
        </p:nvSpPr>
        <p:spPr>
          <a:xfrm>
            <a:off x="433137" y="2809853"/>
            <a:ext cx="8089232" cy="3169249"/>
          </a:xfrm>
          <a:prstGeom prst="rect">
            <a:avLst/>
          </a:prstGeom>
        </p:spPr>
        <p:txBody>
          <a:bodyPr vert="horz" wrap="square" lIns="0" tIns="471599" rIns="0" bIns="0" rtlCol="0">
            <a:spAutoFit/>
          </a:bodyPr>
          <a:lstStyle/>
          <a:p>
            <a:pPr marL="474980" marR="5080" algn="just">
              <a:lnSpc>
                <a:spcPct val="100000"/>
              </a:lnSpc>
              <a:spcBef>
                <a:spcPts val="595"/>
              </a:spcBef>
            </a:pPr>
            <a:r>
              <a:rPr spc="10" dirty="0"/>
              <a:t>Code</a:t>
            </a:r>
            <a:r>
              <a:rPr spc="-40" dirty="0"/>
              <a:t> </a:t>
            </a:r>
            <a:r>
              <a:rPr spc="10" dirty="0"/>
              <a:t>of</a:t>
            </a:r>
            <a:r>
              <a:rPr spc="-15" dirty="0"/>
              <a:t> </a:t>
            </a:r>
            <a:r>
              <a:rPr spc="-20" dirty="0"/>
              <a:t>Ethics,</a:t>
            </a:r>
            <a:r>
              <a:rPr spc="-50" dirty="0"/>
              <a:t> </a:t>
            </a:r>
            <a:r>
              <a:rPr spc="-65" dirty="0"/>
              <a:t>2019</a:t>
            </a:r>
            <a:r>
              <a:rPr lang="en-US" spc="-65" dirty="0"/>
              <a:t> is </a:t>
            </a:r>
            <a:r>
              <a:rPr dirty="0"/>
              <a:t>issued</a:t>
            </a:r>
            <a:r>
              <a:rPr spc="-75" dirty="0"/>
              <a:t> </a:t>
            </a:r>
            <a:r>
              <a:rPr spc="30" dirty="0"/>
              <a:t>as</a:t>
            </a:r>
            <a:r>
              <a:rPr spc="-15" dirty="0"/>
              <a:t> </a:t>
            </a:r>
            <a:r>
              <a:rPr spc="25" dirty="0"/>
              <a:t>a</a:t>
            </a:r>
            <a:r>
              <a:rPr spc="-15" dirty="0"/>
              <a:t> Guideline</a:t>
            </a:r>
            <a:r>
              <a:rPr spc="-60" dirty="0"/>
              <a:t> </a:t>
            </a:r>
            <a:r>
              <a:rPr spc="10" dirty="0"/>
              <a:t>of</a:t>
            </a:r>
            <a:r>
              <a:rPr spc="-15" dirty="0"/>
              <a:t> </a:t>
            </a:r>
            <a:r>
              <a:rPr spc="-10" dirty="0"/>
              <a:t>the</a:t>
            </a:r>
            <a:r>
              <a:rPr spc="-35" dirty="0"/>
              <a:t> </a:t>
            </a:r>
            <a:r>
              <a:rPr spc="-15" dirty="0"/>
              <a:t>Council.</a:t>
            </a:r>
            <a:r>
              <a:rPr spc="-50" dirty="0"/>
              <a:t> </a:t>
            </a:r>
            <a:r>
              <a:rPr spc="-30" dirty="0"/>
              <a:t>Further, </a:t>
            </a:r>
            <a:r>
              <a:rPr spc="-425" dirty="0"/>
              <a:t> </a:t>
            </a:r>
            <a:r>
              <a:rPr spc="-10" dirty="0"/>
              <a:t>there</a:t>
            </a:r>
            <a:r>
              <a:rPr spc="-30" dirty="0"/>
              <a:t> </a:t>
            </a:r>
            <a:r>
              <a:rPr dirty="0"/>
              <a:t>is</a:t>
            </a:r>
            <a:r>
              <a:rPr spc="-5" dirty="0"/>
              <a:t> </a:t>
            </a:r>
            <a:r>
              <a:rPr spc="-10" dirty="0"/>
              <a:t>change</a:t>
            </a:r>
            <a:r>
              <a:rPr spc="-30" dirty="0"/>
              <a:t> </a:t>
            </a:r>
            <a:r>
              <a:rPr spc="-15" dirty="0"/>
              <a:t>in</a:t>
            </a:r>
            <a:r>
              <a:rPr spc="-20" dirty="0"/>
              <a:t> </a:t>
            </a:r>
            <a:r>
              <a:rPr spc="5" dirty="0"/>
              <a:t>from</a:t>
            </a:r>
            <a:r>
              <a:rPr spc="-60" dirty="0"/>
              <a:t> </a:t>
            </a:r>
            <a:r>
              <a:rPr spc="-40" dirty="0"/>
              <a:t>“should”</a:t>
            </a:r>
            <a:r>
              <a:rPr spc="-30" dirty="0"/>
              <a:t> </a:t>
            </a:r>
            <a:r>
              <a:rPr spc="-15" dirty="0"/>
              <a:t>to</a:t>
            </a:r>
            <a:r>
              <a:rPr spc="-20" dirty="0"/>
              <a:t> </a:t>
            </a:r>
            <a:r>
              <a:rPr spc="-50" dirty="0">
                <a:solidFill>
                  <a:srgbClr val="C00000"/>
                </a:solidFill>
              </a:rPr>
              <a:t>“shall”,</a:t>
            </a:r>
            <a:r>
              <a:rPr spc="-25" dirty="0">
                <a:solidFill>
                  <a:srgbClr val="C00000"/>
                </a:solidFill>
              </a:rPr>
              <a:t> </a:t>
            </a:r>
            <a:r>
              <a:rPr lang="en-IN" dirty="0"/>
              <a:t>with more mandatory force a</a:t>
            </a:r>
            <a:r>
              <a:rPr dirty="0" err="1"/>
              <a:t>nd</a:t>
            </a:r>
            <a:r>
              <a:rPr spc="-25" dirty="0"/>
              <a:t> </a:t>
            </a:r>
            <a:r>
              <a:rPr lang="en-IN" spc="-25" dirty="0"/>
              <a:t>the </a:t>
            </a:r>
            <a:r>
              <a:rPr spc="-15" dirty="0"/>
              <a:t>requirements</a:t>
            </a:r>
            <a:r>
              <a:rPr spc="-45" dirty="0"/>
              <a:t> </a:t>
            </a:r>
            <a:r>
              <a:rPr spc="5" dirty="0"/>
              <a:t>are</a:t>
            </a:r>
            <a:r>
              <a:rPr spc="-30" dirty="0"/>
              <a:t> </a:t>
            </a:r>
            <a:r>
              <a:rPr spc="-20" dirty="0"/>
              <a:t>clearly</a:t>
            </a:r>
            <a:r>
              <a:rPr spc="-45" dirty="0"/>
              <a:t> </a:t>
            </a:r>
            <a:r>
              <a:rPr spc="-5" dirty="0"/>
              <a:t>demarcated</a:t>
            </a:r>
          </a:p>
          <a:p>
            <a:pPr marL="474980" marR="798830">
              <a:lnSpc>
                <a:spcPct val="100000"/>
              </a:lnSpc>
              <a:spcBef>
                <a:spcPts val="600"/>
              </a:spcBef>
            </a:pPr>
            <a:endParaRPr lang="en-US" spc="30" dirty="0"/>
          </a:p>
          <a:p>
            <a:pPr marL="474980" marR="798830" algn="just">
              <a:lnSpc>
                <a:spcPct val="100000"/>
              </a:lnSpc>
              <a:spcBef>
                <a:spcPts val="600"/>
              </a:spcBef>
            </a:pPr>
            <a:r>
              <a:rPr lang="en-US" spc="30" dirty="0"/>
              <a:t>Hence, </a:t>
            </a:r>
            <a:r>
              <a:rPr spc="-35" dirty="0"/>
              <a:t>non-compliance </a:t>
            </a:r>
            <a:r>
              <a:rPr spc="10" dirty="0"/>
              <a:t>of</a:t>
            </a:r>
            <a:r>
              <a:rPr spc="-10" dirty="0"/>
              <a:t> </a:t>
            </a:r>
            <a:r>
              <a:rPr spc="-15" dirty="0"/>
              <a:t>provisions</a:t>
            </a:r>
            <a:r>
              <a:rPr spc="-25" dirty="0"/>
              <a:t> </a:t>
            </a:r>
            <a:r>
              <a:rPr spc="10" dirty="0"/>
              <a:t>of</a:t>
            </a:r>
            <a:r>
              <a:rPr spc="-10" dirty="0"/>
              <a:t> </a:t>
            </a:r>
            <a:r>
              <a:rPr spc="-20" dirty="0"/>
              <a:t>the</a:t>
            </a:r>
            <a:r>
              <a:rPr spc="-35" dirty="0"/>
              <a:t> </a:t>
            </a:r>
            <a:r>
              <a:rPr spc="10" dirty="0"/>
              <a:t>Code</a:t>
            </a:r>
            <a:r>
              <a:rPr spc="-30" dirty="0"/>
              <a:t> </a:t>
            </a:r>
            <a:r>
              <a:rPr spc="-15" dirty="0"/>
              <a:t>will</a:t>
            </a:r>
            <a:r>
              <a:rPr spc="-35" dirty="0"/>
              <a:t> </a:t>
            </a:r>
            <a:r>
              <a:rPr spc="5" dirty="0"/>
              <a:t>be</a:t>
            </a:r>
            <a:r>
              <a:rPr spc="-35" dirty="0"/>
              <a:t> </a:t>
            </a:r>
            <a:r>
              <a:rPr spc="5" dirty="0"/>
              <a:t>deemed</a:t>
            </a:r>
            <a:r>
              <a:rPr spc="-50" dirty="0"/>
              <a:t> </a:t>
            </a:r>
            <a:r>
              <a:rPr spc="30" dirty="0"/>
              <a:t>as </a:t>
            </a:r>
            <a:r>
              <a:rPr spc="-425" dirty="0"/>
              <a:t> </a:t>
            </a:r>
            <a:r>
              <a:rPr spc="-25" dirty="0"/>
              <a:t>violation</a:t>
            </a:r>
            <a:r>
              <a:rPr spc="-50" dirty="0"/>
              <a:t> </a:t>
            </a:r>
            <a:r>
              <a:rPr spc="10" dirty="0"/>
              <a:t>of</a:t>
            </a:r>
            <a:r>
              <a:rPr spc="-10" dirty="0"/>
              <a:t> </a:t>
            </a:r>
            <a:r>
              <a:rPr dirty="0"/>
              <a:t>Clause</a:t>
            </a:r>
            <a:r>
              <a:rPr spc="-40" dirty="0"/>
              <a:t> </a:t>
            </a:r>
            <a:r>
              <a:rPr spc="-20" dirty="0"/>
              <a:t>(1)</a:t>
            </a:r>
            <a:r>
              <a:rPr spc="-35" dirty="0"/>
              <a:t> </a:t>
            </a:r>
            <a:r>
              <a:rPr spc="10" dirty="0"/>
              <a:t>of</a:t>
            </a:r>
            <a:r>
              <a:rPr spc="-15" dirty="0"/>
              <a:t> </a:t>
            </a:r>
            <a:r>
              <a:rPr spc="-60" dirty="0"/>
              <a:t>Part-II</a:t>
            </a:r>
            <a:r>
              <a:rPr spc="-40" dirty="0"/>
              <a:t> </a:t>
            </a:r>
            <a:r>
              <a:rPr spc="10" dirty="0"/>
              <a:t>of</a:t>
            </a:r>
            <a:r>
              <a:rPr spc="-15" dirty="0"/>
              <a:t> </a:t>
            </a:r>
            <a:r>
              <a:rPr spc="-10" dirty="0"/>
              <a:t>Second</a:t>
            </a:r>
            <a:r>
              <a:rPr spc="-30" dirty="0"/>
              <a:t> </a:t>
            </a:r>
            <a:r>
              <a:rPr spc="-15" dirty="0"/>
              <a:t>Schedule</a:t>
            </a:r>
            <a:r>
              <a:rPr spc="-60" dirty="0"/>
              <a:t> </a:t>
            </a:r>
            <a:r>
              <a:rPr spc="10" dirty="0"/>
              <a:t>of</a:t>
            </a:r>
            <a:r>
              <a:rPr spc="-10" dirty="0"/>
              <a:t> </a:t>
            </a:r>
            <a:r>
              <a:rPr spc="-20" dirty="0"/>
              <a:t>the </a:t>
            </a:r>
            <a:r>
              <a:rPr spc="25" dirty="0"/>
              <a:t>CA</a:t>
            </a:r>
            <a:r>
              <a:rPr spc="-30" dirty="0"/>
              <a:t> </a:t>
            </a:r>
            <a:r>
              <a:rPr spc="-25" dirty="0"/>
              <a:t>Act,</a:t>
            </a:r>
            <a:r>
              <a:rPr spc="-35" dirty="0"/>
              <a:t> </a:t>
            </a:r>
            <a:r>
              <a:rPr spc="-105" dirty="0"/>
              <a:t>1949:-</a:t>
            </a:r>
          </a:p>
          <a:p>
            <a:pPr marL="474980" marR="389890">
              <a:lnSpc>
                <a:spcPct val="100000"/>
              </a:lnSpc>
              <a:spcBef>
                <a:spcPts val="640"/>
              </a:spcBef>
            </a:pPr>
            <a:endParaRPr i="1" dirty="0">
              <a:solidFill>
                <a:srgbClr val="C00000"/>
              </a:solidFill>
              <a:latin typeface="Times New Roman"/>
              <a:cs typeface="Times New Roman"/>
            </a:endParaRPr>
          </a:p>
        </p:txBody>
      </p:sp>
      <p:grpSp>
        <p:nvGrpSpPr>
          <p:cNvPr id="11" name="object 11"/>
          <p:cNvGrpSpPr/>
          <p:nvPr/>
        </p:nvGrpSpPr>
        <p:grpSpPr>
          <a:xfrm>
            <a:off x="733044" y="1900427"/>
            <a:ext cx="382905" cy="382905"/>
            <a:chOff x="733044" y="1900427"/>
            <a:chExt cx="382905" cy="382905"/>
          </a:xfrm>
        </p:grpSpPr>
        <p:pic>
          <p:nvPicPr>
            <p:cNvPr id="12" name="object 12"/>
            <p:cNvPicPr/>
            <p:nvPr/>
          </p:nvPicPr>
          <p:blipFill>
            <a:blip r:embed="rId2" cstate="print"/>
            <a:stretch>
              <a:fillRect/>
            </a:stretch>
          </p:blipFill>
          <p:spPr>
            <a:xfrm>
              <a:off x="733044" y="2112264"/>
              <a:ext cx="170688" cy="170687"/>
            </a:xfrm>
            <a:prstGeom prst="rect">
              <a:avLst/>
            </a:prstGeom>
          </p:spPr>
        </p:pic>
        <p:pic>
          <p:nvPicPr>
            <p:cNvPr id="13" name="object 13"/>
            <p:cNvPicPr/>
            <p:nvPr/>
          </p:nvPicPr>
          <p:blipFill>
            <a:blip r:embed="rId3" cstate="print"/>
            <a:stretch>
              <a:fillRect/>
            </a:stretch>
          </p:blipFill>
          <p:spPr>
            <a:xfrm>
              <a:off x="955548" y="1900427"/>
              <a:ext cx="160020" cy="160020"/>
            </a:xfrm>
            <a:prstGeom prst="rect">
              <a:avLst/>
            </a:prstGeom>
          </p:spPr>
        </p:pic>
        <p:sp>
          <p:nvSpPr>
            <p:cNvPr id="14" name="object 14"/>
            <p:cNvSpPr/>
            <p:nvPr/>
          </p:nvSpPr>
          <p:spPr>
            <a:xfrm>
              <a:off x="792467" y="1956815"/>
              <a:ext cx="266700" cy="268605"/>
            </a:xfrm>
            <a:custGeom>
              <a:avLst/>
              <a:gdLst/>
              <a:ahLst/>
              <a:cxnLst/>
              <a:rect l="l" t="t" r="r" b="b"/>
              <a:pathLst>
                <a:path w="266700" h="268605">
                  <a:moveTo>
                    <a:pt x="170688" y="39624"/>
                  </a:moveTo>
                  <a:lnTo>
                    <a:pt x="166116" y="35052"/>
                  </a:lnTo>
                  <a:lnTo>
                    <a:pt x="161544" y="35052"/>
                  </a:lnTo>
                  <a:lnTo>
                    <a:pt x="160020" y="38100"/>
                  </a:lnTo>
                  <a:lnTo>
                    <a:pt x="117348" y="79248"/>
                  </a:lnTo>
                  <a:lnTo>
                    <a:pt x="115824" y="82296"/>
                  </a:lnTo>
                  <a:lnTo>
                    <a:pt x="115824" y="85344"/>
                  </a:lnTo>
                  <a:lnTo>
                    <a:pt x="117348" y="88392"/>
                  </a:lnTo>
                  <a:lnTo>
                    <a:pt x="120396" y="89916"/>
                  </a:lnTo>
                  <a:lnTo>
                    <a:pt x="123444" y="89916"/>
                  </a:lnTo>
                  <a:lnTo>
                    <a:pt x="126492" y="88392"/>
                  </a:lnTo>
                  <a:lnTo>
                    <a:pt x="170688" y="44196"/>
                  </a:lnTo>
                  <a:lnTo>
                    <a:pt x="170688" y="39624"/>
                  </a:lnTo>
                  <a:close/>
                </a:path>
                <a:path w="266700" h="268605">
                  <a:moveTo>
                    <a:pt x="266700" y="91440"/>
                  </a:moveTo>
                  <a:lnTo>
                    <a:pt x="265176" y="88392"/>
                  </a:lnTo>
                  <a:lnTo>
                    <a:pt x="262128" y="86868"/>
                  </a:lnTo>
                  <a:lnTo>
                    <a:pt x="259080" y="86868"/>
                  </a:lnTo>
                  <a:lnTo>
                    <a:pt x="256032" y="88392"/>
                  </a:lnTo>
                  <a:lnTo>
                    <a:pt x="187452" y="156972"/>
                  </a:lnTo>
                  <a:lnTo>
                    <a:pt x="187452" y="161544"/>
                  </a:lnTo>
                  <a:lnTo>
                    <a:pt x="188976" y="166116"/>
                  </a:lnTo>
                  <a:lnTo>
                    <a:pt x="192024" y="172212"/>
                  </a:lnTo>
                  <a:lnTo>
                    <a:pt x="193548" y="178308"/>
                  </a:lnTo>
                  <a:lnTo>
                    <a:pt x="193548" y="176784"/>
                  </a:lnTo>
                  <a:lnTo>
                    <a:pt x="196596" y="188976"/>
                  </a:lnTo>
                  <a:lnTo>
                    <a:pt x="196596" y="195072"/>
                  </a:lnTo>
                  <a:lnTo>
                    <a:pt x="198120" y="201168"/>
                  </a:lnTo>
                  <a:lnTo>
                    <a:pt x="198120" y="213360"/>
                  </a:lnTo>
                  <a:lnTo>
                    <a:pt x="196596" y="219456"/>
                  </a:lnTo>
                  <a:lnTo>
                    <a:pt x="196596" y="225552"/>
                  </a:lnTo>
                  <a:lnTo>
                    <a:pt x="195072" y="231648"/>
                  </a:lnTo>
                  <a:lnTo>
                    <a:pt x="188976" y="243840"/>
                  </a:lnTo>
                  <a:lnTo>
                    <a:pt x="190500" y="243840"/>
                  </a:lnTo>
                  <a:lnTo>
                    <a:pt x="185928" y="248412"/>
                  </a:lnTo>
                  <a:lnTo>
                    <a:pt x="182880" y="254508"/>
                  </a:lnTo>
                  <a:lnTo>
                    <a:pt x="179832" y="256032"/>
                  </a:lnTo>
                  <a:lnTo>
                    <a:pt x="176784" y="256032"/>
                  </a:lnTo>
                  <a:lnTo>
                    <a:pt x="175260" y="254508"/>
                  </a:lnTo>
                  <a:lnTo>
                    <a:pt x="175260" y="256032"/>
                  </a:lnTo>
                  <a:lnTo>
                    <a:pt x="173736" y="254508"/>
                  </a:lnTo>
                  <a:lnTo>
                    <a:pt x="175260" y="254508"/>
                  </a:lnTo>
                  <a:lnTo>
                    <a:pt x="12192" y="91440"/>
                  </a:lnTo>
                  <a:lnTo>
                    <a:pt x="12192" y="89916"/>
                  </a:lnTo>
                  <a:lnTo>
                    <a:pt x="12192" y="86868"/>
                  </a:lnTo>
                  <a:lnTo>
                    <a:pt x="10668" y="86868"/>
                  </a:lnTo>
                  <a:lnTo>
                    <a:pt x="12192" y="85344"/>
                  </a:lnTo>
                  <a:lnTo>
                    <a:pt x="24384" y="76200"/>
                  </a:lnTo>
                  <a:lnTo>
                    <a:pt x="22860" y="77724"/>
                  </a:lnTo>
                  <a:lnTo>
                    <a:pt x="25908" y="76200"/>
                  </a:lnTo>
                  <a:lnTo>
                    <a:pt x="28956" y="74676"/>
                  </a:lnTo>
                  <a:lnTo>
                    <a:pt x="47244" y="70104"/>
                  </a:lnTo>
                  <a:lnTo>
                    <a:pt x="71628" y="70104"/>
                  </a:lnTo>
                  <a:lnTo>
                    <a:pt x="83820" y="73152"/>
                  </a:lnTo>
                  <a:lnTo>
                    <a:pt x="89916" y="73152"/>
                  </a:lnTo>
                  <a:lnTo>
                    <a:pt x="96012" y="76200"/>
                  </a:lnTo>
                  <a:lnTo>
                    <a:pt x="105156" y="79248"/>
                  </a:lnTo>
                  <a:lnTo>
                    <a:pt x="108204" y="80772"/>
                  </a:lnTo>
                  <a:lnTo>
                    <a:pt x="109728" y="79248"/>
                  </a:lnTo>
                  <a:lnTo>
                    <a:pt x="112776" y="77724"/>
                  </a:lnTo>
                  <a:lnTo>
                    <a:pt x="178308" y="10668"/>
                  </a:lnTo>
                  <a:lnTo>
                    <a:pt x="181356" y="9144"/>
                  </a:lnTo>
                  <a:lnTo>
                    <a:pt x="181356" y="4572"/>
                  </a:lnTo>
                  <a:lnTo>
                    <a:pt x="178308" y="3048"/>
                  </a:lnTo>
                  <a:lnTo>
                    <a:pt x="176784" y="0"/>
                  </a:lnTo>
                  <a:lnTo>
                    <a:pt x="172212" y="0"/>
                  </a:lnTo>
                  <a:lnTo>
                    <a:pt x="170688" y="3048"/>
                  </a:lnTo>
                  <a:lnTo>
                    <a:pt x="106984" y="66751"/>
                  </a:lnTo>
                  <a:lnTo>
                    <a:pt x="105156" y="65532"/>
                  </a:lnTo>
                  <a:lnTo>
                    <a:pt x="100584" y="64008"/>
                  </a:lnTo>
                  <a:lnTo>
                    <a:pt x="92964" y="62484"/>
                  </a:lnTo>
                  <a:lnTo>
                    <a:pt x="80772" y="59436"/>
                  </a:lnTo>
                  <a:lnTo>
                    <a:pt x="73152" y="57912"/>
                  </a:lnTo>
                  <a:lnTo>
                    <a:pt x="45720" y="57912"/>
                  </a:lnTo>
                  <a:lnTo>
                    <a:pt x="39624" y="59436"/>
                  </a:lnTo>
                  <a:lnTo>
                    <a:pt x="32004" y="60960"/>
                  </a:lnTo>
                  <a:lnTo>
                    <a:pt x="24384" y="64008"/>
                  </a:lnTo>
                  <a:lnTo>
                    <a:pt x="18288" y="65532"/>
                  </a:lnTo>
                  <a:lnTo>
                    <a:pt x="18288" y="67056"/>
                  </a:lnTo>
                  <a:lnTo>
                    <a:pt x="16764" y="67056"/>
                  </a:lnTo>
                  <a:lnTo>
                    <a:pt x="4572" y="76200"/>
                  </a:lnTo>
                  <a:lnTo>
                    <a:pt x="3048" y="77724"/>
                  </a:lnTo>
                  <a:lnTo>
                    <a:pt x="1524" y="77724"/>
                  </a:lnTo>
                  <a:lnTo>
                    <a:pt x="1524" y="79248"/>
                  </a:lnTo>
                  <a:lnTo>
                    <a:pt x="0" y="80772"/>
                  </a:lnTo>
                  <a:lnTo>
                    <a:pt x="0" y="96012"/>
                  </a:lnTo>
                  <a:lnTo>
                    <a:pt x="1524" y="97536"/>
                  </a:lnTo>
                  <a:lnTo>
                    <a:pt x="1524" y="99060"/>
                  </a:lnTo>
                  <a:lnTo>
                    <a:pt x="166116" y="263652"/>
                  </a:lnTo>
                  <a:lnTo>
                    <a:pt x="175260" y="268224"/>
                  </a:lnTo>
                  <a:lnTo>
                    <a:pt x="182880" y="268224"/>
                  </a:lnTo>
                  <a:lnTo>
                    <a:pt x="184404" y="266700"/>
                  </a:lnTo>
                  <a:lnTo>
                    <a:pt x="185928" y="266700"/>
                  </a:lnTo>
                  <a:lnTo>
                    <a:pt x="187452" y="265176"/>
                  </a:lnTo>
                  <a:lnTo>
                    <a:pt x="188976" y="265176"/>
                  </a:lnTo>
                  <a:lnTo>
                    <a:pt x="196596" y="257556"/>
                  </a:lnTo>
                  <a:lnTo>
                    <a:pt x="197510" y="256032"/>
                  </a:lnTo>
                  <a:lnTo>
                    <a:pt x="201168" y="249936"/>
                  </a:lnTo>
                  <a:lnTo>
                    <a:pt x="204216" y="242316"/>
                  </a:lnTo>
                  <a:lnTo>
                    <a:pt x="205740" y="236220"/>
                  </a:lnTo>
                  <a:lnTo>
                    <a:pt x="208788" y="220980"/>
                  </a:lnTo>
                  <a:lnTo>
                    <a:pt x="210312" y="214884"/>
                  </a:lnTo>
                  <a:lnTo>
                    <a:pt x="210312" y="201168"/>
                  </a:lnTo>
                  <a:lnTo>
                    <a:pt x="208788" y="195072"/>
                  </a:lnTo>
                  <a:lnTo>
                    <a:pt x="205740" y="179832"/>
                  </a:lnTo>
                  <a:lnTo>
                    <a:pt x="205740" y="176784"/>
                  </a:lnTo>
                  <a:lnTo>
                    <a:pt x="205740" y="173736"/>
                  </a:lnTo>
                  <a:lnTo>
                    <a:pt x="202692" y="167640"/>
                  </a:lnTo>
                  <a:lnTo>
                    <a:pt x="201549" y="163068"/>
                  </a:lnTo>
                  <a:lnTo>
                    <a:pt x="201168" y="161544"/>
                  </a:lnTo>
                  <a:lnTo>
                    <a:pt x="200812" y="160451"/>
                  </a:lnTo>
                  <a:lnTo>
                    <a:pt x="204368" y="156972"/>
                  </a:lnTo>
                  <a:lnTo>
                    <a:pt x="265176" y="97536"/>
                  </a:lnTo>
                  <a:lnTo>
                    <a:pt x="266700" y="94488"/>
                  </a:lnTo>
                  <a:lnTo>
                    <a:pt x="266700" y="91440"/>
                  </a:lnTo>
                  <a:close/>
                </a:path>
              </a:pathLst>
            </a:custGeom>
            <a:solidFill>
              <a:srgbClr val="FF9700"/>
            </a:solidFill>
          </p:spPr>
          <p:txBody>
            <a:bodyPr wrap="square" lIns="0" tIns="0" rIns="0" bIns="0" rtlCol="0"/>
            <a:lstStyle/>
            <a:p>
              <a:endParaRPr/>
            </a:p>
          </p:txBody>
        </p:sp>
      </p:grpSp>
      <p:pic>
        <p:nvPicPr>
          <p:cNvPr id="15" name="object 15"/>
          <p:cNvPicPr/>
          <p:nvPr/>
        </p:nvPicPr>
        <p:blipFill>
          <a:blip r:embed="rId4" cstate="print"/>
          <a:stretch>
            <a:fillRect/>
          </a:stretch>
        </p:blipFill>
        <p:spPr>
          <a:xfrm>
            <a:off x="8266176" y="1609344"/>
            <a:ext cx="1207007" cy="1219199"/>
          </a:xfrm>
          <a:prstGeom prst="rect">
            <a:avLst/>
          </a:prstGeom>
        </p:spPr>
      </p:pic>
    </p:spTree>
    <p:extLst>
      <p:ext uri="{BB962C8B-B14F-4D97-AF65-F5344CB8AC3E}">
        <p14:creationId xmlns:p14="http://schemas.microsoft.com/office/powerpoint/2010/main" val="37311678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592FD9BC-FDFA-DB91-E942-0986B063F4EF}"/>
              </a:ext>
            </a:extLst>
          </p:cNvPr>
          <p:cNvSpPr txBox="1"/>
          <p:nvPr/>
        </p:nvSpPr>
        <p:spPr>
          <a:xfrm>
            <a:off x="567555" y="3329806"/>
            <a:ext cx="8905495" cy="2613985"/>
          </a:xfrm>
          <a:prstGeom prst="rect">
            <a:avLst/>
          </a:prstGeom>
          <a:noFill/>
        </p:spPr>
        <p:txBody>
          <a:bodyPr wrap="square">
            <a:spAutoFit/>
          </a:bodyPr>
          <a:lstStyle/>
          <a:p>
            <a:pPr algn="l">
              <a:lnSpc>
                <a:spcPct val="150000"/>
              </a:lnSpc>
            </a:pPr>
            <a:r>
              <a:rPr lang="en-US" sz="2800" b="1" u="none" strike="noStrike" baseline="0" dirty="0">
                <a:latin typeface="Baskerville Old Face" panose="02020602080505020303" pitchFamily="18" charset="0"/>
              </a:rPr>
              <a:t>accepts an appointment as auditor of a company without first ascertaining from it whether the requirements of </a:t>
            </a:r>
            <a:r>
              <a:rPr lang="en-US" sz="2800" b="1" u="none" strike="noStrike" baseline="0" dirty="0">
                <a:solidFill>
                  <a:srgbClr val="FF0000"/>
                </a:solidFill>
                <a:highlight>
                  <a:srgbClr val="FFFF00"/>
                </a:highlight>
                <a:latin typeface="Baskerville Old Face" panose="02020602080505020303" pitchFamily="18" charset="0"/>
              </a:rPr>
              <a:t>Section 225 of the Companies Act, 1956 (1 of 1956), </a:t>
            </a:r>
            <a:r>
              <a:rPr lang="en-US" sz="2800" b="1" u="none" strike="noStrike" baseline="0" dirty="0">
                <a:latin typeface="Baskerville Old Face" panose="02020602080505020303" pitchFamily="18" charset="0"/>
              </a:rPr>
              <a:t>in respect of such appointment have </a:t>
            </a:r>
            <a:r>
              <a:rPr lang="en-IN" sz="2800" b="1" u="none" strike="noStrike" baseline="0" dirty="0">
                <a:latin typeface="Baskerville Old Face" panose="02020602080505020303" pitchFamily="18" charset="0"/>
              </a:rPr>
              <a:t>been duly complied with;</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13559254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54549491-CC66-9638-3713-E498954A164E}"/>
              </a:ext>
            </a:extLst>
          </p:cNvPr>
          <p:cNvSpPr txBox="1"/>
          <p:nvPr/>
        </p:nvSpPr>
        <p:spPr>
          <a:xfrm>
            <a:off x="274160" y="2596896"/>
            <a:ext cx="9327040" cy="3486660"/>
          </a:xfrm>
          <a:prstGeom prst="rect">
            <a:avLst/>
          </a:prstGeom>
          <a:noFill/>
        </p:spPr>
        <p:txBody>
          <a:bodyPr wrap="square">
            <a:spAutoFit/>
          </a:bodyPr>
          <a:lstStyle/>
          <a:p>
            <a:pPr algn="just">
              <a:lnSpc>
                <a:spcPct val="150000"/>
              </a:lnSpc>
            </a:pPr>
            <a:r>
              <a:rPr lang="en-US" sz="3000" b="1" u="none" strike="noStrike" baseline="0" dirty="0">
                <a:latin typeface="Baskerville Old Face" panose="02020602080505020303" pitchFamily="18" charset="0"/>
              </a:rPr>
              <a:t>charges or offers to charge, accepts or offers to accept</a:t>
            </a:r>
          </a:p>
          <a:p>
            <a:pPr algn="just">
              <a:lnSpc>
                <a:spcPct val="150000"/>
              </a:lnSpc>
            </a:pPr>
            <a:r>
              <a:rPr lang="en-US" sz="3000" b="1" u="none" strike="noStrike" baseline="0" dirty="0">
                <a:latin typeface="Baskerville Old Face" panose="02020602080505020303" pitchFamily="18" charset="0"/>
              </a:rPr>
              <a:t>in respect of any professional employment, fees which are based on a percentage of profits or which are contingent upon the findings, or results of such employment, except as permitted under any regulation</a:t>
            </a:r>
            <a:endParaRPr lang="en-IN" sz="3000" b="1" dirty="0">
              <a:latin typeface="Baskerville Old Face" panose="02020602080505020303" pitchFamily="18" charset="0"/>
            </a:endParaRPr>
          </a:p>
        </p:txBody>
      </p:sp>
    </p:spTree>
    <p:extLst>
      <p:ext uri="{BB962C8B-B14F-4D97-AF65-F5344CB8AC3E}">
        <p14:creationId xmlns:p14="http://schemas.microsoft.com/office/powerpoint/2010/main" val="28068315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7E7E388C-6D4C-EC17-CFB9-4E341F41AA84}"/>
              </a:ext>
            </a:extLst>
          </p:cNvPr>
          <p:cNvSpPr txBox="1"/>
          <p:nvPr/>
        </p:nvSpPr>
        <p:spPr>
          <a:xfrm>
            <a:off x="693459" y="3505200"/>
            <a:ext cx="8743148" cy="1967655"/>
          </a:xfrm>
          <a:prstGeom prst="rect">
            <a:avLst/>
          </a:prstGeom>
          <a:noFill/>
        </p:spPr>
        <p:txBody>
          <a:bodyPr wrap="square">
            <a:spAutoFit/>
          </a:bodyPr>
          <a:lstStyle/>
          <a:p>
            <a:pPr algn="l">
              <a:lnSpc>
                <a:spcPct val="150000"/>
              </a:lnSpc>
            </a:pPr>
            <a:r>
              <a:rPr lang="en-US" sz="2800" b="1" u="none" strike="noStrike" baseline="0" dirty="0">
                <a:latin typeface="Baskerville Old Face" panose="02020602080505020303" pitchFamily="18" charset="0"/>
              </a:rPr>
              <a:t>engages in any business or occupation other than the</a:t>
            </a:r>
          </a:p>
          <a:p>
            <a:pPr algn="l">
              <a:lnSpc>
                <a:spcPct val="150000"/>
              </a:lnSpc>
            </a:pPr>
            <a:r>
              <a:rPr lang="en-US" sz="2800" b="1" u="none" strike="noStrike" baseline="0" dirty="0">
                <a:latin typeface="Baskerville Old Face" panose="02020602080505020303" pitchFamily="18" charset="0"/>
              </a:rPr>
              <a:t>profession of chartered accountants unless permitted</a:t>
            </a:r>
          </a:p>
          <a:p>
            <a:pPr algn="l">
              <a:lnSpc>
                <a:spcPct val="150000"/>
              </a:lnSpc>
            </a:pPr>
            <a:r>
              <a:rPr lang="en-US" sz="2800" b="1" u="none" strike="noStrike" baseline="0" dirty="0">
                <a:latin typeface="Baskerville Old Face" panose="02020602080505020303" pitchFamily="18" charset="0"/>
              </a:rPr>
              <a:t>by the Council so to engage. </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1603675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2A998527-DB17-68E4-08AE-77663F9BDAFF}"/>
              </a:ext>
            </a:extLst>
          </p:cNvPr>
          <p:cNvSpPr txBox="1"/>
          <p:nvPr/>
        </p:nvSpPr>
        <p:spPr>
          <a:xfrm>
            <a:off x="1063270" y="2958854"/>
            <a:ext cx="8305800" cy="2613985"/>
          </a:xfrm>
          <a:prstGeom prst="rect">
            <a:avLst/>
          </a:prstGeom>
          <a:noFill/>
        </p:spPr>
        <p:txBody>
          <a:bodyPr wrap="square">
            <a:spAutoFit/>
          </a:bodyPr>
          <a:lstStyle/>
          <a:p>
            <a:pPr algn="l">
              <a:lnSpc>
                <a:spcPct val="150000"/>
              </a:lnSpc>
            </a:pPr>
            <a:r>
              <a:rPr lang="en-US" sz="2800" b="1" u="none" strike="noStrike" baseline="0" dirty="0">
                <a:latin typeface="Baskerville Old Face" panose="02020602080505020303" pitchFamily="18" charset="0"/>
              </a:rPr>
              <a:t>allows a person not being a member of the Institute in practice, or a member not being his partner to sign on his behalf or on behalf of his firm, any balance-sheet, profit and loss account, report or financial statements.</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31363138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ED846F49-80B4-C646-2E4E-0977563CC485}"/>
              </a:ext>
            </a:extLst>
          </p:cNvPr>
          <p:cNvSpPr txBox="1"/>
          <p:nvPr/>
        </p:nvSpPr>
        <p:spPr>
          <a:xfrm>
            <a:off x="533400" y="3429000"/>
            <a:ext cx="8574026" cy="1354217"/>
          </a:xfrm>
          <a:prstGeom prst="rect">
            <a:avLst/>
          </a:prstGeom>
          <a:noFill/>
        </p:spPr>
        <p:txBody>
          <a:bodyPr wrap="square">
            <a:spAutoFit/>
          </a:bodyPr>
          <a:lstStyle/>
          <a:p>
            <a:pPr algn="l"/>
            <a:r>
              <a:rPr lang="en-US" sz="3200" b="1" u="none" strike="noStrike" baseline="0" dirty="0">
                <a:solidFill>
                  <a:srgbClr val="C00000"/>
                </a:solidFill>
                <a:latin typeface="Baskerville Old Face" panose="02020602080505020303" pitchFamily="18" charset="0"/>
              </a:rPr>
              <a:t>A Chartered Accountant </a:t>
            </a:r>
            <a:r>
              <a:rPr lang="en-US" sz="3200" b="1" u="none" strike="noStrike" baseline="0" dirty="0">
                <a:solidFill>
                  <a:srgbClr val="C00000"/>
                </a:solidFill>
                <a:highlight>
                  <a:srgbClr val="FFFF00"/>
                </a:highlight>
                <a:latin typeface="Baskerville Old Face" panose="02020602080505020303" pitchFamily="18" charset="0"/>
              </a:rPr>
              <a:t>in service </a:t>
            </a:r>
            <a:r>
              <a:rPr lang="en-US" sz="3200" b="1" u="none" strike="noStrike" baseline="0" dirty="0">
                <a:solidFill>
                  <a:srgbClr val="C00000"/>
                </a:solidFill>
                <a:latin typeface="Baskerville Old Face" panose="02020602080505020303" pitchFamily="18" charset="0"/>
              </a:rPr>
              <a:t>shall be deemed to be guilty of </a:t>
            </a:r>
            <a:r>
              <a:rPr lang="en-IN" sz="3200" b="1" u="none" strike="noStrike" baseline="0" dirty="0">
                <a:solidFill>
                  <a:srgbClr val="C00000"/>
                </a:solidFill>
                <a:latin typeface="Baskerville Old Face" panose="02020602080505020303" pitchFamily="18" charset="0"/>
              </a:rPr>
              <a:t>professional misconduct, if he:-</a:t>
            </a:r>
          </a:p>
          <a:p>
            <a:pPr algn="l"/>
            <a:endParaRPr lang="en-US" sz="1800" b="0" i="0" u="none" strike="noStrike" baseline="0" dirty="0">
              <a:latin typeface="Arial Narrow" panose="020B0606020202030204" pitchFamily="34" charset="0"/>
            </a:endParaRPr>
          </a:p>
        </p:txBody>
      </p:sp>
    </p:spTree>
    <p:extLst>
      <p:ext uri="{BB962C8B-B14F-4D97-AF65-F5344CB8AC3E}">
        <p14:creationId xmlns:p14="http://schemas.microsoft.com/office/powerpoint/2010/main" val="2610725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87B6F9-4322-3C9B-A024-8EDABFD1D84A}"/>
              </a:ext>
            </a:extLst>
          </p:cNvPr>
          <p:cNvSpPr txBox="1"/>
          <p:nvPr/>
        </p:nvSpPr>
        <p:spPr>
          <a:xfrm>
            <a:off x="990600" y="3429000"/>
            <a:ext cx="7467600" cy="1384995"/>
          </a:xfrm>
          <a:prstGeom prst="rect">
            <a:avLst/>
          </a:prstGeom>
          <a:noFill/>
        </p:spPr>
        <p:txBody>
          <a:bodyPr wrap="square">
            <a:spAutoFit/>
          </a:bodyPr>
          <a:lstStyle/>
          <a:p>
            <a:pPr algn="l"/>
            <a:r>
              <a:rPr lang="en-US" sz="2800" b="1" u="none" strike="noStrike" baseline="0" dirty="0">
                <a:latin typeface="Baskerville Old Face" panose="02020602080505020303" pitchFamily="18" charset="0"/>
              </a:rPr>
              <a:t>pays or allows or agrees to pay directly or indirectly to any person any share in the emoluments of the</a:t>
            </a:r>
          </a:p>
          <a:p>
            <a:pPr algn="l"/>
            <a:r>
              <a:rPr lang="en-IN" sz="2800" b="1" u="none" strike="noStrike" baseline="0" dirty="0">
                <a:latin typeface="Baskerville Old Face" panose="02020602080505020303" pitchFamily="18" charset="0"/>
              </a:rPr>
              <a:t>employment undertaken by him;</a:t>
            </a:r>
            <a:endParaRPr lang="en-IN" sz="2800" b="1" dirty="0">
              <a:latin typeface="Baskerville Old Face" panose="02020602080505020303" pitchFamily="18" charset="0"/>
            </a:endParaRPr>
          </a:p>
        </p:txBody>
      </p:sp>
      <p:sp>
        <p:nvSpPr>
          <p:cNvPr id="6" name="object 2">
            <a:extLst>
              <a:ext uri="{FF2B5EF4-FFF2-40B4-BE49-F238E27FC236}">
                <a16:creationId xmlns:a16="http://schemas.microsoft.com/office/drawing/2014/main" id="{B3F8CD4B-10A5-151D-DF6E-7B2A86A9148D}"/>
              </a:ext>
            </a:extLst>
          </p:cNvPr>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spTree>
    <p:extLst>
      <p:ext uri="{BB962C8B-B14F-4D97-AF65-F5344CB8AC3E}">
        <p14:creationId xmlns:p14="http://schemas.microsoft.com/office/powerpoint/2010/main" val="1516274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830D2F3-882C-8717-1984-4CE886C93E45}"/>
              </a:ext>
            </a:extLst>
          </p:cNvPr>
          <p:cNvSpPr txBox="1"/>
          <p:nvPr/>
        </p:nvSpPr>
        <p:spPr>
          <a:xfrm>
            <a:off x="762000" y="3048000"/>
            <a:ext cx="8001000" cy="2246769"/>
          </a:xfrm>
          <a:prstGeom prst="rect">
            <a:avLst/>
          </a:prstGeom>
          <a:noFill/>
        </p:spPr>
        <p:txBody>
          <a:bodyPr wrap="square">
            <a:spAutoFit/>
          </a:bodyPr>
          <a:lstStyle/>
          <a:p>
            <a:pPr algn="l"/>
            <a:r>
              <a:rPr lang="en-US" sz="2800" b="1" u="none" strike="noStrike" baseline="0" dirty="0">
                <a:latin typeface="Baskerville Old Face" panose="02020602080505020303" pitchFamily="18" charset="0"/>
              </a:rPr>
              <a:t>accepts or agrees to accept any part of fees, profits or</a:t>
            </a:r>
          </a:p>
          <a:p>
            <a:pPr algn="l"/>
            <a:r>
              <a:rPr lang="en-US" sz="2800" b="1" u="none" strike="noStrike" baseline="0" dirty="0">
                <a:latin typeface="Baskerville Old Face" panose="02020602080505020303" pitchFamily="18" charset="0"/>
              </a:rPr>
              <a:t>gains from a lawyer, a chartered accountant or broker</a:t>
            </a:r>
          </a:p>
          <a:p>
            <a:pPr algn="l"/>
            <a:r>
              <a:rPr lang="en-US" sz="2800" b="1" u="none" strike="noStrike" baseline="0" dirty="0">
                <a:latin typeface="Baskerville Old Face" panose="02020602080505020303" pitchFamily="18" charset="0"/>
              </a:rPr>
              <a:t>engaged by such Company, firm or person or agent or</a:t>
            </a:r>
          </a:p>
          <a:p>
            <a:pPr algn="l"/>
            <a:r>
              <a:rPr lang="en-US" sz="2800" b="1" u="none" strike="noStrike" baseline="0" dirty="0">
                <a:latin typeface="Baskerville Old Face" panose="02020602080505020303" pitchFamily="18" charset="0"/>
              </a:rPr>
              <a:t>customer of such Company, firm or person by way of commission or gratification</a:t>
            </a:r>
            <a:endParaRPr lang="en-IN" sz="2800" b="1" dirty="0">
              <a:latin typeface="Baskerville Old Face" panose="02020602080505020303" pitchFamily="18" charset="0"/>
            </a:endParaRPr>
          </a:p>
        </p:txBody>
      </p:sp>
      <p:sp>
        <p:nvSpPr>
          <p:cNvPr id="6" name="object 2">
            <a:extLst>
              <a:ext uri="{FF2B5EF4-FFF2-40B4-BE49-F238E27FC236}">
                <a16:creationId xmlns:a16="http://schemas.microsoft.com/office/drawing/2014/main" id="{91458BBF-2095-3577-1C7C-087ED7902FB8}"/>
              </a:ext>
            </a:extLst>
          </p:cNvPr>
          <p:cNvSpPr txBox="1">
            <a:spLocks noGrp="1"/>
          </p:cNvSpPr>
          <p:nvPr>
            <p:ph type="title"/>
          </p:nvPr>
        </p:nvSpPr>
        <p:spPr>
          <a:xfrm>
            <a:off x="-609600" y="1578093"/>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800" spc="15" dirty="0"/>
              <a:t>The CA Act 1949  - First Schedule </a:t>
            </a:r>
            <a:endParaRPr sz="2800" spc="20" dirty="0"/>
          </a:p>
        </p:txBody>
      </p:sp>
    </p:spTree>
    <p:extLst>
      <p:ext uri="{BB962C8B-B14F-4D97-AF65-F5344CB8AC3E}">
        <p14:creationId xmlns:p14="http://schemas.microsoft.com/office/powerpoint/2010/main" val="27636284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3BD3D-5BCA-B8E8-F8CB-5CB89F99FDC5}"/>
              </a:ext>
            </a:extLst>
          </p:cNvPr>
          <p:cNvSpPr>
            <a:spLocks noGrp="1"/>
          </p:cNvSpPr>
          <p:nvPr>
            <p:ph type="title"/>
          </p:nvPr>
        </p:nvSpPr>
        <p:spPr>
          <a:xfrm>
            <a:off x="762000" y="1905000"/>
            <a:ext cx="5434965" cy="430887"/>
          </a:xfrm>
        </p:spPr>
        <p:txBody>
          <a:bodyPr/>
          <a:lstStyle/>
          <a:p>
            <a:r>
              <a:rPr lang="en-IN" sz="2800" dirty="0"/>
              <a:t>General</a:t>
            </a:r>
          </a:p>
        </p:txBody>
      </p:sp>
      <p:sp>
        <p:nvSpPr>
          <p:cNvPr id="3" name="Text Placeholder 2">
            <a:extLst>
              <a:ext uri="{FF2B5EF4-FFF2-40B4-BE49-F238E27FC236}">
                <a16:creationId xmlns:a16="http://schemas.microsoft.com/office/drawing/2014/main" id="{680A26F0-A5DE-9D90-C803-D8A694B73F01}"/>
              </a:ext>
            </a:extLst>
          </p:cNvPr>
          <p:cNvSpPr>
            <a:spLocks noGrp="1"/>
          </p:cNvSpPr>
          <p:nvPr>
            <p:ph type="body" idx="1"/>
          </p:nvPr>
        </p:nvSpPr>
        <p:spPr>
          <a:xfrm>
            <a:off x="541655" y="3352800"/>
            <a:ext cx="8975090" cy="1569660"/>
          </a:xfrm>
        </p:spPr>
        <p:txBody>
          <a:bodyPr/>
          <a:lstStyle/>
          <a:p>
            <a:pPr algn="just"/>
            <a:r>
              <a:rPr lang="en-US" sz="2800" u="none" strike="noStrike" baseline="0" dirty="0">
                <a:latin typeface="Baskerville Old Face" panose="02020602080505020303" pitchFamily="18" charset="0"/>
              </a:rPr>
              <a:t>not being a fellow of the Institute, acts as a fellow of the</a:t>
            </a:r>
          </a:p>
          <a:p>
            <a:pPr algn="just"/>
            <a:r>
              <a:rPr lang="en-IN" sz="2800" u="none" strike="noStrike" baseline="0" dirty="0">
                <a:latin typeface="Baskerville Old Face" panose="02020602080505020303" pitchFamily="18" charset="0"/>
              </a:rPr>
              <a:t>Institute.</a:t>
            </a:r>
          </a:p>
          <a:p>
            <a:pPr algn="just"/>
            <a:endParaRPr lang="en-IN" sz="2800" dirty="0">
              <a:latin typeface="Baskerville Old Face" panose="02020602080505020303" pitchFamily="18" charset="0"/>
            </a:endParaRPr>
          </a:p>
          <a:p>
            <a:pPr algn="l"/>
            <a:endParaRPr lang="en-IN" sz="1800" b="0" i="1" u="none" strike="noStrike" baseline="0" dirty="0">
              <a:latin typeface="Arial Narrow" panose="020B0606020202030204" pitchFamily="34" charset="0"/>
            </a:endParaRPr>
          </a:p>
        </p:txBody>
      </p:sp>
    </p:spTree>
    <p:extLst>
      <p:ext uri="{BB962C8B-B14F-4D97-AF65-F5344CB8AC3E}">
        <p14:creationId xmlns:p14="http://schemas.microsoft.com/office/powerpoint/2010/main" val="30801608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3BD3D-5BCA-B8E8-F8CB-5CB89F99FDC5}"/>
              </a:ext>
            </a:extLst>
          </p:cNvPr>
          <p:cNvSpPr>
            <a:spLocks noGrp="1"/>
          </p:cNvSpPr>
          <p:nvPr>
            <p:ph type="title"/>
          </p:nvPr>
        </p:nvSpPr>
        <p:spPr>
          <a:xfrm>
            <a:off x="838200" y="1981200"/>
            <a:ext cx="5434965" cy="430887"/>
          </a:xfrm>
        </p:spPr>
        <p:txBody>
          <a:bodyPr/>
          <a:lstStyle/>
          <a:p>
            <a:r>
              <a:rPr lang="en-IN" sz="2800" dirty="0"/>
              <a:t>General</a:t>
            </a:r>
            <a:endParaRPr lang="en-IN" dirty="0"/>
          </a:p>
        </p:txBody>
      </p:sp>
      <p:sp>
        <p:nvSpPr>
          <p:cNvPr id="3" name="Text Placeholder 2">
            <a:extLst>
              <a:ext uri="{FF2B5EF4-FFF2-40B4-BE49-F238E27FC236}">
                <a16:creationId xmlns:a16="http://schemas.microsoft.com/office/drawing/2014/main" id="{680A26F0-A5DE-9D90-C803-D8A694B73F01}"/>
              </a:ext>
            </a:extLst>
          </p:cNvPr>
          <p:cNvSpPr>
            <a:spLocks noGrp="1"/>
          </p:cNvSpPr>
          <p:nvPr>
            <p:ph type="body" idx="1"/>
          </p:nvPr>
        </p:nvSpPr>
        <p:spPr>
          <a:xfrm>
            <a:off x="381000" y="2928879"/>
            <a:ext cx="8763000" cy="2431435"/>
          </a:xfrm>
        </p:spPr>
        <p:txBody>
          <a:bodyPr/>
          <a:lstStyle/>
          <a:p>
            <a:pPr algn="l"/>
            <a:endParaRPr lang="en-IN" sz="1800" b="0" i="1" u="none" strike="noStrike" baseline="0" dirty="0">
              <a:latin typeface="Arial Narrow" panose="020B0606020202030204" pitchFamily="34" charset="0"/>
            </a:endParaRPr>
          </a:p>
          <a:p>
            <a:pPr algn="just"/>
            <a:r>
              <a:rPr lang="en-US" sz="2800" u="none" strike="noStrike" baseline="0" dirty="0">
                <a:latin typeface="Baskerville Old Face" panose="02020602080505020303" pitchFamily="18" charset="0"/>
              </a:rPr>
              <a:t>does not supply the information called for, or does not comply with the requirements asked for, by the Institute, Council or any of its Committees, Director </a:t>
            </a:r>
            <a:r>
              <a:rPr lang="it-IT" sz="2800" u="none" strike="noStrike" baseline="0" dirty="0">
                <a:latin typeface="Baskerville Old Face" panose="02020602080505020303" pitchFamily="18" charset="0"/>
              </a:rPr>
              <a:t>(Discipline), Board of Discipline, Disciplinary </a:t>
            </a:r>
            <a:r>
              <a:rPr lang="en-US" sz="2800" u="none" strike="noStrike" baseline="0" dirty="0">
                <a:latin typeface="Baskerville Old Face" panose="02020602080505020303" pitchFamily="18" charset="0"/>
              </a:rPr>
              <a:t>Committee, Quality Review Board. </a:t>
            </a:r>
          </a:p>
        </p:txBody>
      </p:sp>
    </p:spTree>
    <p:extLst>
      <p:ext uri="{BB962C8B-B14F-4D97-AF65-F5344CB8AC3E}">
        <p14:creationId xmlns:p14="http://schemas.microsoft.com/office/powerpoint/2010/main" val="2127600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3BD3D-5BCA-B8E8-F8CB-5CB89F99FDC5}"/>
              </a:ext>
            </a:extLst>
          </p:cNvPr>
          <p:cNvSpPr>
            <a:spLocks noGrp="1"/>
          </p:cNvSpPr>
          <p:nvPr>
            <p:ph type="title"/>
          </p:nvPr>
        </p:nvSpPr>
        <p:spPr>
          <a:xfrm>
            <a:off x="838200" y="1828800"/>
            <a:ext cx="5434965" cy="430887"/>
          </a:xfrm>
        </p:spPr>
        <p:txBody>
          <a:bodyPr/>
          <a:lstStyle/>
          <a:p>
            <a:r>
              <a:rPr lang="en-IN" sz="2800" dirty="0"/>
              <a:t>General</a:t>
            </a:r>
          </a:p>
        </p:txBody>
      </p:sp>
      <p:sp>
        <p:nvSpPr>
          <p:cNvPr id="3" name="Text Placeholder 2">
            <a:extLst>
              <a:ext uri="{FF2B5EF4-FFF2-40B4-BE49-F238E27FC236}">
                <a16:creationId xmlns:a16="http://schemas.microsoft.com/office/drawing/2014/main" id="{680A26F0-A5DE-9D90-C803-D8A694B73F01}"/>
              </a:ext>
            </a:extLst>
          </p:cNvPr>
          <p:cNvSpPr>
            <a:spLocks noGrp="1"/>
          </p:cNvSpPr>
          <p:nvPr>
            <p:ph type="body" idx="1"/>
          </p:nvPr>
        </p:nvSpPr>
        <p:spPr>
          <a:xfrm>
            <a:off x="304800" y="3048000"/>
            <a:ext cx="8610600" cy="2154436"/>
          </a:xfrm>
        </p:spPr>
        <p:txBody>
          <a:bodyPr/>
          <a:lstStyle/>
          <a:p>
            <a:pPr algn="just"/>
            <a:r>
              <a:rPr lang="en-US" sz="2800" u="none" strike="noStrike" baseline="0" dirty="0">
                <a:latin typeface="Baskerville Old Face" panose="02020602080505020303" pitchFamily="18" charset="0"/>
              </a:rPr>
              <a:t>While inviting  professional  work  from  another chartered</a:t>
            </a:r>
          </a:p>
          <a:p>
            <a:pPr algn="just"/>
            <a:r>
              <a:rPr lang="en-US" sz="2800" u="none" strike="noStrike" baseline="0" dirty="0">
                <a:latin typeface="Baskerville Old Face" panose="02020602080505020303" pitchFamily="18" charset="0"/>
              </a:rPr>
              <a:t>accountant  or  while responding to tenders or enquiries or </a:t>
            </a:r>
          </a:p>
          <a:p>
            <a:pPr algn="just"/>
            <a:r>
              <a:rPr lang="en-US" sz="2800" u="none" strike="noStrike" baseline="0" dirty="0">
                <a:latin typeface="Baskerville Old Face" panose="02020602080505020303" pitchFamily="18" charset="0"/>
              </a:rPr>
              <a:t> while advertising through a write up, gives information knowing it to be false.</a:t>
            </a:r>
          </a:p>
          <a:p>
            <a:pPr algn="just"/>
            <a:endParaRPr lang="en-IN" sz="2800" dirty="0">
              <a:latin typeface="Baskerville Old Face" panose="02020602080505020303" pitchFamily="18" charset="0"/>
            </a:endParaRPr>
          </a:p>
        </p:txBody>
      </p:sp>
    </p:spTree>
    <p:extLst>
      <p:ext uri="{BB962C8B-B14F-4D97-AF65-F5344CB8AC3E}">
        <p14:creationId xmlns:p14="http://schemas.microsoft.com/office/powerpoint/2010/main" val="205347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72795"/>
          </a:xfrm>
          <a:prstGeom prst="rect">
            <a:avLst/>
          </a:prstGeom>
        </p:spPr>
        <p:txBody>
          <a:bodyPr vert="horz" wrap="square" lIns="0" tIns="163830" rIns="0" bIns="0" rtlCol="0">
            <a:spAutoFit/>
          </a:bodyPr>
          <a:lstStyle/>
          <a:p>
            <a:pPr marL="904875">
              <a:lnSpc>
                <a:spcPct val="100000"/>
              </a:lnSpc>
              <a:spcBef>
                <a:spcPts val="1290"/>
              </a:spcBef>
            </a:pPr>
            <a:r>
              <a:rPr sz="2800" spc="15" dirty="0"/>
              <a:t>Compliance</a:t>
            </a:r>
            <a:endParaRPr sz="2800"/>
          </a:p>
        </p:txBody>
      </p:sp>
      <p:sp>
        <p:nvSpPr>
          <p:cNvPr id="4" name="object 4"/>
          <p:cNvSpPr txBox="1">
            <a:spLocks noGrp="1"/>
          </p:cNvSpPr>
          <p:nvPr>
            <p:ph type="body" idx="1"/>
          </p:nvPr>
        </p:nvSpPr>
        <p:spPr>
          <a:xfrm>
            <a:off x="482085" y="3195698"/>
            <a:ext cx="8387594" cy="2584474"/>
          </a:xfrm>
          <a:prstGeom prst="rect">
            <a:avLst/>
          </a:prstGeom>
        </p:spPr>
        <p:txBody>
          <a:bodyPr vert="horz" wrap="square" lIns="0" tIns="471599" rIns="0" bIns="0" rtlCol="0">
            <a:spAutoFit/>
          </a:bodyPr>
          <a:lstStyle/>
          <a:p>
            <a:pPr marL="474980" marR="389890" algn="just">
              <a:spcBef>
                <a:spcPts val="640"/>
              </a:spcBef>
            </a:pPr>
            <a:r>
              <a:rPr sz="2800" i="1" dirty="0">
                <a:solidFill>
                  <a:srgbClr val="C00000"/>
                </a:solidFill>
                <a:latin typeface="Times New Roman"/>
                <a:cs typeface="Times New Roman"/>
              </a:rPr>
              <a:t>A</a:t>
            </a:r>
            <a:r>
              <a:rPr sz="2800" i="1" spc="5" dirty="0">
                <a:solidFill>
                  <a:srgbClr val="C00000"/>
                </a:solidFill>
                <a:latin typeface="Times New Roman"/>
                <a:cs typeface="Times New Roman"/>
              </a:rPr>
              <a:t> </a:t>
            </a:r>
            <a:r>
              <a:rPr sz="2800" i="1" spc="-5" dirty="0">
                <a:solidFill>
                  <a:srgbClr val="C00000"/>
                </a:solidFill>
                <a:latin typeface="Times New Roman"/>
                <a:cs typeface="Times New Roman"/>
              </a:rPr>
              <a:t>member</a:t>
            </a:r>
            <a:r>
              <a:rPr sz="2800" i="1" spc="-35" dirty="0">
                <a:solidFill>
                  <a:srgbClr val="C00000"/>
                </a:solidFill>
                <a:latin typeface="Times New Roman"/>
                <a:cs typeface="Times New Roman"/>
              </a:rPr>
              <a:t> </a:t>
            </a:r>
            <a:r>
              <a:rPr sz="2800" i="1" spc="10" dirty="0">
                <a:solidFill>
                  <a:srgbClr val="C00000"/>
                </a:solidFill>
                <a:latin typeface="Times New Roman"/>
                <a:cs typeface="Times New Roman"/>
              </a:rPr>
              <a:t>of</a:t>
            </a:r>
            <a:r>
              <a:rPr sz="2800" i="1" spc="-25" dirty="0">
                <a:solidFill>
                  <a:srgbClr val="C00000"/>
                </a:solidFill>
                <a:latin typeface="Times New Roman"/>
                <a:cs typeface="Times New Roman"/>
              </a:rPr>
              <a:t> </a:t>
            </a:r>
            <a:r>
              <a:rPr sz="2800" i="1" dirty="0">
                <a:solidFill>
                  <a:srgbClr val="C00000"/>
                </a:solidFill>
                <a:latin typeface="Times New Roman"/>
                <a:cs typeface="Times New Roman"/>
              </a:rPr>
              <a:t>the</a:t>
            </a:r>
            <a:r>
              <a:rPr sz="2800" i="1" spc="-30" dirty="0">
                <a:solidFill>
                  <a:srgbClr val="C00000"/>
                </a:solidFill>
                <a:latin typeface="Times New Roman"/>
                <a:cs typeface="Times New Roman"/>
              </a:rPr>
              <a:t> </a:t>
            </a:r>
            <a:r>
              <a:rPr sz="2800" i="1" spc="-5" dirty="0">
                <a:solidFill>
                  <a:srgbClr val="C00000"/>
                </a:solidFill>
                <a:latin typeface="Times New Roman"/>
                <a:cs typeface="Times New Roman"/>
              </a:rPr>
              <a:t>Institute,</a:t>
            </a:r>
            <a:r>
              <a:rPr sz="2800" i="1" spc="-15" dirty="0">
                <a:solidFill>
                  <a:srgbClr val="C00000"/>
                </a:solidFill>
                <a:latin typeface="Times New Roman"/>
                <a:cs typeface="Times New Roman"/>
              </a:rPr>
              <a:t> </a:t>
            </a:r>
            <a:r>
              <a:rPr sz="2800" i="1" spc="-5" dirty="0">
                <a:solidFill>
                  <a:srgbClr val="C00000"/>
                </a:solidFill>
                <a:latin typeface="Times New Roman"/>
                <a:cs typeface="Times New Roman"/>
              </a:rPr>
              <a:t>whether</a:t>
            </a:r>
            <a:r>
              <a:rPr sz="2800" i="1" spc="-15" dirty="0">
                <a:solidFill>
                  <a:srgbClr val="C00000"/>
                </a:solidFill>
                <a:latin typeface="Times New Roman"/>
                <a:cs typeface="Times New Roman"/>
              </a:rPr>
              <a:t> </a:t>
            </a:r>
            <a:r>
              <a:rPr sz="2800" i="1" dirty="0">
                <a:solidFill>
                  <a:srgbClr val="C00000"/>
                </a:solidFill>
                <a:latin typeface="Times New Roman"/>
                <a:cs typeface="Times New Roman"/>
              </a:rPr>
              <a:t>in</a:t>
            </a:r>
            <a:r>
              <a:rPr sz="2800" i="1" spc="-15" dirty="0">
                <a:solidFill>
                  <a:srgbClr val="C00000"/>
                </a:solidFill>
                <a:latin typeface="Times New Roman"/>
                <a:cs typeface="Times New Roman"/>
              </a:rPr>
              <a:t> </a:t>
            </a:r>
            <a:r>
              <a:rPr sz="2800" i="1" dirty="0">
                <a:solidFill>
                  <a:srgbClr val="C00000"/>
                </a:solidFill>
                <a:latin typeface="Times New Roman"/>
                <a:cs typeface="Times New Roman"/>
              </a:rPr>
              <a:t>practice</a:t>
            </a:r>
            <a:r>
              <a:rPr sz="2800" i="1" spc="-45" dirty="0">
                <a:solidFill>
                  <a:srgbClr val="C00000"/>
                </a:solidFill>
                <a:latin typeface="Times New Roman"/>
                <a:cs typeface="Times New Roman"/>
              </a:rPr>
              <a:t> </a:t>
            </a:r>
            <a:r>
              <a:rPr sz="2800" i="1" spc="10" dirty="0">
                <a:solidFill>
                  <a:srgbClr val="C00000"/>
                </a:solidFill>
                <a:latin typeface="Times New Roman"/>
                <a:cs typeface="Times New Roman"/>
              </a:rPr>
              <a:t>or</a:t>
            </a:r>
            <a:r>
              <a:rPr sz="2800" i="1" spc="-15" dirty="0">
                <a:solidFill>
                  <a:srgbClr val="C00000"/>
                </a:solidFill>
                <a:latin typeface="Times New Roman"/>
                <a:cs typeface="Times New Roman"/>
              </a:rPr>
              <a:t> </a:t>
            </a:r>
            <a:r>
              <a:rPr sz="2800" i="1" dirty="0">
                <a:solidFill>
                  <a:srgbClr val="C00000"/>
                </a:solidFill>
                <a:latin typeface="Times New Roman"/>
                <a:cs typeface="Times New Roman"/>
              </a:rPr>
              <a:t>not,</a:t>
            </a:r>
            <a:r>
              <a:rPr sz="2800" i="1" spc="-20" dirty="0">
                <a:solidFill>
                  <a:srgbClr val="C00000"/>
                </a:solidFill>
                <a:latin typeface="Times New Roman"/>
                <a:cs typeface="Times New Roman"/>
              </a:rPr>
              <a:t> </a:t>
            </a:r>
            <a:r>
              <a:rPr sz="2800" i="1" spc="-5" dirty="0">
                <a:solidFill>
                  <a:srgbClr val="C00000"/>
                </a:solidFill>
                <a:latin typeface="Times New Roman"/>
                <a:cs typeface="Times New Roman"/>
              </a:rPr>
              <a:t>shall</a:t>
            </a:r>
            <a:r>
              <a:rPr sz="2800" i="1" spc="-10" dirty="0">
                <a:solidFill>
                  <a:srgbClr val="C00000"/>
                </a:solidFill>
                <a:latin typeface="Times New Roman"/>
                <a:cs typeface="Times New Roman"/>
              </a:rPr>
              <a:t> </a:t>
            </a:r>
            <a:r>
              <a:rPr sz="2800" i="1" dirty="0">
                <a:solidFill>
                  <a:srgbClr val="C00000"/>
                </a:solidFill>
                <a:latin typeface="Times New Roman"/>
                <a:cs typeface="Times New Roman"/>
              </a:rPr>
              <a:t>be</a:t>
            </a:r>
            <a:r>
              <a:rPr sz="2800" i="1" spc="-5" dirty="0">
                <a:solidFill>
                  <a:srgbClr val="C00000"/>
                </a:solidFill>
                <a:latin typeface="Times New Roman"/>
                <a:cs typeface="Times New Roman"/>
              </a:rPr>
              <a:t> </a:t>
            </a:r>
            <a:r>
              <a:rPr sz="2800" i="1" dirty="0">
                <a:solidFill>
                  <a:srgbClr val="C00000"/>
                </a:solidFill>
                <a:latin typeface="Times New Roman"/>
                <a:cs typeface="Times New Roman"/>
              </a:rPr>
              <a:t>deemed</a:t>
            </a:r>
            <a:r>
              <a:rPr sz="2800" i="1" spc="-15" dirty="0">
                <a:solidFill>
                  <a:srgbClr val="C00000"/>
                </a:solidFill>
                <a:latin typeface="Times New Roman"/>
                <a:cs typeface="Times New Roman"/>
              </a:rPr>
              <a:t> </a:t>
            </a:r>
            <a:r>
              <a:rPr sz="2800" i="1" spc="-10" dirty="0">
                <a:solidFill>
                  <a:srgbClr val="C00000"/>
                </a:solidFill>
                <a:latin typeface="Times New Roman"/>
                <a:cs typeface="Times New Roman"/>
              </a:rPr>
              <a:t>to</a:t>
            </a:r>
            <a:r>
              <a:rPr sz="2800" i="1" dirty="0">
                <a:solidFill>
                  <a:srgbClr val="C00000"/>
                </a:solidFill>
                <a:latin typeface="Times New Roman"/>
                <a:cs typeface="Times New Roman"/>
              </a:rPr>
              <a:t> be </a:t>
            </a:r>
            <a:r>
              <a:rPr sz="2800" i="1" spc="-484" dirty="0">
                <a:solidFill>
                  <a:srgbClr val="C00000"/>
                </a:solidFill>
                <a:latin typeface="Times New Roman"/>
                <a:cs typeface="Times New Roman"/>
              </a:rPr>
              <a:t> </a:t>
            </a:r>
            <a:r>
              <a:rPr sz="2800" i="1" spc="-5" dirty="0">
                <a:solidFill>
                  <a:srgbClr val="C00000"/>
                </a:solidFill>
                <a:latin typeface="Times New Roman"/>
                <a:cs typeface="Times New Roman"/>
              </a:rPr>
              <a:t>guilty</a:t>
            </a:r>
            <a:r>
              <a:rPr sz="2800" i="1" spc="-35" dirty="0">
                <a:solidFill>
                  <a:srgbClr val="C00000"/>
                </a:solidFill>
                <a:latin typeface="Times New Roman"/>
                <a:cs typeface="Times New Roman"/>
              </a:rPr>
              <a:t> </a:t>
            </a:r>
            <a:r>
              <a:rPr sz="2800" i="1" dirty="0">
                <a:solidFill>
                  <a:srgbClr val="C00000"/>
                </a:solidFill>
                <a:latin typeface="Times New Roman"/>
                <a:cs typeface="Times New Roman"/>
              </a:rPr>
              <a:t>of</a:t>
            </a:r>
            <a:r>
              <a:rPr sz="2800" i="1" spc="-5" dirty="0">
                <a:solidFill>
                  <a:srgbClr val="C00000"/>
                </a:solidFill>
                <a:latin typeface="Times New Roman"/>
                <a:cs typeface="Times New Roman"/>
              </a:rPr>
              <a:t> </a:t>
            </a:r>
            <a:r>
              <a:rPr sz="2800" i="1" dirty="0">
                <a:solidFill>
                  <a:srgbClr val="C00000"/>
                </a:solidFill>
                <a:latin typeface="Times New Roman"/>
                <a:cs typeface="Times New Roman"/>
              </a:rPr>
              <a:t>professional</a:t>
            </a:r>
            <a:r>
              <a:rPr sz="2800" i="1" spc="-55" dirty="0">
                <a:solidFill>
                  <a:srgbClr val="C00000"/>
                </a:solidFill>
                <a:latin typeface="Times New Roman"/>
                <a:cs typeface="Times New Roman"/>
              </a:rPr>
              <a:t> </a:t>
            </a:r>
            <a:r>
              <a:rPr sz="2800" i="1" spc="-5" dirty="0">
                <a:solidFill>
                  <a:srgbClr val="C00000"/>
                </a:solidFill>
                <a:latin typeface="Times New Roman"/>
                <a:cs typeface="Times New Roman"/>
              </a:rPr>
              <a:t>misconduct,</a:t>
            </a:r>
            <a:r>
              <a:rPr sz="2800" i="1" spc="-40" dirty="0">
                <a:solidFill>
                  <a:srgbClr val="C00000"/>
                </a:solidFill>
                <a:latin typeface="Times New Roman"/>
                <a:cs typeface="Times New Roman"/>
              </a:rPr>
              <a:t> </a:t>
            </a:r>
            <a:r>
              <a:rPr sz="2800" i="1" dirty="0">
                <a:solidFill>
                  <a:srgbClr val="C00000"/>
                </a:solidFill>
                <a:latin typeface="Times New Roman"/>
                <a:cs typeface="Times New Roman"/>
              </a:rPr>
              <a:t>if</a:t>
            </a:r>
            <a:r>
              <a:rPr sz="2800" i="1" spc="-5" dirty="0">
                <a:solidFill>
                  <a:srgbClr val="C00000"/>
                </a:solidFill>
                <a:latin typeface="Times New Roman"/>
                <a:cs typeface="Times New Roman"/>
              </a:rPr>
              <a:t> </a:t>
            </a:r>
            <a:r>
              <a:rPr sz="2800" i="1" dirty="0">
                <a:solidFill>
                  <a:srgbClr val="C00000"/>
                </a:solidFill>
                <a:latin typeface="Times New Roman"/>
                <a:cs typeface="Times New Roman"/>
              </a:rPr>
              <a:t>he</a:t>
            </a:r>
            <a:r>
              <a:rPr lang="en-US" sz="2800" i="1" dirty="0">
                <a:solidFill>
                  <a:srgbClr val="C00000"/>
                </a:solidFill>
                <a:latin typeface="Times New Roman"/>
                <a:cs typeface="Times New Roman"/>
              </a:rPr>
              <a:t> </a:t>
            </a:r>
            <a:r>
              <a:rPr lang="en-US" sz="2800" i="1" spc="-5" dirty="0">
                <a:solidFill>
                  <a:srgbClr val="C00000"/>
                </a:solidFill>
                <a:latin typeface="Times New Roman"/>
                <a:cs typeface="Times New Roman"/>
              </a:rPr>
              <a:t>contravenes</a:t>
            </a:r>
            <a:r>
              <a:rPr lang="en-US" sz="2800" i="1" spc="-20" dirty="0">
                <a:solidFill>
                  <a:srgbClr val="C00000"/>
                </a:solidFill>
                <a:latin typeface="Times New Roman"/>
                <a:cs typeface="Times New Roman"/>
              </a:rPr>
              <a:t> </a:t>
            </a:r>
            <a:r>
              <a:rPr lang="en-US" sz="2800" i="1" dirty="0">
                <a:solidFill>
                  <a:srgbClr val="C00000"/>
                </a:solidFill>
                <a:latin typeface="Times New Roman"/>
                <a:cs typeface="Times New Roman"/>
              </a:rPr>
              <a:t>any</a:t>
            </a:r>
            <a:r>
              <a:rPr lang="en-US" sz="2800" i="1" spc="-25" dirty="0">
                <a:solidFill>
                  <a:srgbClr val="C00000"/>
                </a:solidFill>
                <a:latin typeface="Times New Roman"/>
                <a:cs typeface="Times New Roman"/>
              </a:rPr>
              <a:t> </a:t>
            </a:r>
            <a:r>
              <a:rPr lang="en-US" sz="2800" i="1" dirty="0">
                <a:solidFill>
                  <a:srgbClr val="C00000"/>
                </a:solidFill>
                <a:latin typeface="Times New Roman"/>
                <a:cs typeface="Times New Roman"/>
              </a:rPr>
              <a:t>of</a:t>
            </a:r>
            <a:r>
              <a:rPr lang="en-US" sz="2800" i="1" spc="-5" dirty="0">
                <a:solidFill>
                  <a:srgbClr val="C00000"/>
                </a:solidFill>
                <a:latin typeface="Times New Roman"/>
                <a:cs typeface="Times New Roman"/>
              </a:rPr>
              <a:t> the </a:t>
            </a:r>
            <a:r>
              <a:rPr lang="en-US" sz="2800" i="1" dirty="0">
                <a:solidFill>
                  <a:srgbClr val="C00000"/>
                </a:solidFill>
                <a:latin typeface="Times New Roman"/>
                <a:cs typeface="Times New Roman"/>
              </a:rPr>
              <a:t>provisions</a:t>
            </a:r>
            <a:r>
              <a:rPr lang="en-US" sz="2800" i="1" spc="-55" dirty="0">
                <a:solidFill>
                  <a:srgbClr val="C00000"/>
                </a:solidFill>
                <a:latin typeface="Times New Roman"/>
                <a:cs typeface="Times New Roman"/>
              </a:rPr>
              <a:t> </a:t>
            </a:r>
            <a:r>
              <a:rPr lang="en-US" sz="2800" i="1" spc="10" dirty="0">
                <a:solidFill>
                  <a:srgbClr val="C00000"/>
                </a:solidFill>
                <a:latin typeface="Times New Roman"/>
                <a:cs typeface="Times New Roman"/>
              </a:rPr>
              <a:t>of</a:t>
            </a:r>
            <a:r>
              <a:rPr lang="en-US" sz="2800" i="1" spc="-5" dirty="0">
                <a:solidFill>
                  <a:srgbClr val="C00000"/>
                </a:solidFill>
                <a:latin typeface="Times New Roman"/>
                <a:cs typeface="Times New Roman"/>
              </a:rPr>
              <a:t> </a:t>
            </a:r>
            <a:r>
              <a:rPr lang="en-US" sz="2800" i="1" spc="-10" dirty="0">
                <a:solidFill>
                  <a:srgbClr val="C00000"/>
                </a:solidFill>
                <a:latin typeface="Times New Roman"/>
                <a:cs typeface="Times New Roman"/>
              </a:rPr>
              <a:t>this</a:t>
            </a:r>
            <a:r>
              <a:rPr lang="en-US" sz="2800" i="1" spc="-15" dirty="0">
                <a:solidFill>
                  <a:srgbClr val="C00000"/>
                </a:solidFill>
                <a:latin typeface="Times New Roman"/>
                <a:cs typeface="Times New Roman"/>
              </a:rPr>
              <a:t> </a:t>
            </a:r>
            <a:r>
              <a:rPr lang="en-US" sz="2800" i="1" dirty="0">
                <a:solidFill>
                  <a:srgbClr val="C00000"/>
                </a:solidFill>
                <a:latin typeface="Times New Roman"/>
                <a:cs typeface="Times New Roman"/>
              </a:rPr>
              <a:t>Act</a:t>
            </a:r>
            <a:r>
              <a:rPr lang="en-US" sz="2800" i="1" spc="10" dirty="0">
                <a:solidFill>
                  <a:srgbClr val="C00000"/>
                </a:solidFill>
                <a:latin typeface="Times New Roman"/>
                <a:cs typeface="Times New Roman"/>
              </a:rPr>
              <a:t> </a:t>
            </a:r>
            <a:r>
              <a:rPr lang="en-US" sz="2800" i="1" dirty="0">
                <a:solidFill>
                  <a:srgbClr val="C00000"/>
                </a:solidFill>
                <a:latin typeface="Times New Roman"/>
                <a:cs typeface="Times New Roman"/>
              </a:rPr>
              <a:t>or </a:t>
            </a:r>
            <a:r>
              <a:rPr lang="en-US" sz="2800" i="1" spc="-5" dirty="0">
                <a:solidFill>
                  <a:srgbClr val="C00000"/>
                </a:solidFill>
                <a:latin typeface="Times New Roman"/>
                <a:cs typeface="Times New Roman"/>
              </a:rPr>
              <a:t>the regulations</a:t>
            </a:r>
            <a:endParaRPr lang="en-US" sz="2800" dirty="0">
              <a:solidFill>
                <a:srgbClr val="C00000"/>
              </a:solidFill>
              <a:latin typeface="Times New Roman"/>
              <a:cs typeface="Times New Roman"/>
            </a:endParaRPr>
          </a:p>
          <a:p>
            <a:pPr marL="474980" marR="389890">
              <a:lnSpc>
                <a:spcPct val="100000"/>
              </a:lnSpc>
              <a:spcBef>
                <a:spcPts val="640"/>
              </a:spcBef>
            </a:pPr>
            <a:endParaRPr i="1" dirty="0">
              <a:solidFill>
                <a:srgbClr val="C00000"/>
              </a:solidFill>
              <a:latin typeface="Times New Roman"/>
              <a:cs typeface="Times New Roman"/>
            </a:endParaRPr>
          </a:p>
        </p:txBody>
      </p:sp>
      <p:grpSp>
        <p:nvGrpSpPr>
          <p:cNvPr id="11" name="object 11"/>
          <p:cNvGrpSpPr/>
          <p:nvPr/>
        </p:nvGrpSpPr>
        <p:grpSpPr>
          <a:xfrm>
            <a:off x="733044" y="1900427"/>
            <a:ext cx="382905" cy="382905"/>
            <a:chOff x="733044" y="1900427"/>
            <a:chExt cx="382905" cy="382905"/>
          </a:xfrm>
        </p:grpSpPr>
        <p:pic>
          <p:nvPicPr>
            <p:cNvPr id="12" name="object 12"/>
            <p:cNvPicPr/>
            <p:nvPr/>
          </p:nvPicPr>
          <p:blipFill>
            <a:blip r:embed="rId2" cstate="print"/>
            <a:stretch>
              <a:fillRect/>
            </a:stretch>
          </p:blipFill>
          <p:spPr>
            <a:xfrm>
              <a:off x="733044" y="2112264"/>
              <a:ext cx="170688" cy="170687"/>
            </a:xfrm>
            <a:prstGeom prst="rect">
              <a:avLst/>
            </a:prstGeom>
          </p:spPr>
        </p:pic>
        <p:pic>
          <p:nvPicPr>
            <p:cNvPr id="13" name="object 13"/>
            <p:cNvPicPr/>
            <p:nvPr/>
          </p:nvPicPr>
          <p:blipFill>
            <a:blip r:embed="rId3" cstate="print"/>
            <a:stretch>
              <a:fillRect/>
            </a:stretch>
          </p:blipFill>
          <p:spPr>
            <a:xfrm>
              <a:off x="955548" y="1900427"/>
              <a:ext cx="160020" cy="160020"/>
            </a:xfrm>
            <a:prstGeom prst="rect">
              <a:avLst/>
            </a:prstGeom>
          </p:spPr>
        </p:pic>
        <p:sp>
          <p:nvSpPr>
            <p:cNvPr id="14" name="object 14"/>
            <p:cNvSpPr/>
            <p:nvPr/>
          </p:nvSpPr>
          <p:spPr>
            <a:xfrm>
              <a:off x="792467" y="1956815"/>
              <a:ext cx="266700" cy="268605"/>
            </a:xfrm>
            <a:custGeom>
              <a:avLst/>
              <a:gdLst/>
              <a:ahLst/>
              <a:cxnLst/>
              <a:rect l="l" t="t" r="r" b="b"/>
              <a:pathLst>
                <a:path w="266700" h="268605">
                  <a:moveTo>
                    <a:pt x="170688" y="39624"/>
                  </a:moveTo>
                  <a:lnTo>
                    <a:pt x="166116" y="35052"/>
                  </a:lnTo>
                  <a:lnTo>
                    <a:pt x="161544" y="35052"/>
                  </a:lnTo>
                  <a:lnTo>
                    <a:pt x="160020" y="38100"/>
                  </a:lnTo>
                  <a:lnTo>
                    <a:pt x="117348" y="79248"/>
                  </a:lnTo>
                  <a:lnTo>
                    <a:pt x="115824" y="82296"/>
                  </a:lnTo>
                  <a:lnTo>
                    <a:pt x="115824" y="85344"/>
                  </a:lnTo>
                  <a:lnTo>
                    <a:pt x="117348" y="88392"/>
                  </a:lnTo>
                  <a:lnTo>
                    <a:pt x="120396" y="89916"/>
                  </a:lnTo>
                  <a:lnTo>
                    <a:pt x="123444" y="89916"/>
                  </a:lnTo>
                  <a:lnTo>
                    <a:pt x="126492" y="88392"/>
                  </a:lnTo>
                  <a:lnTo>
                    <a:pt x="170688" y="44196"/>
                  </a:lnTo>
                  <a:lnTo>
                    <a:pt x="170688" y="39624"/>
                  </a:lnTo>
                  <a:close/>
                </a:path>
                <a:path w="266700" h="268605">
                  <a:moveTo>
                    <a:pt x="266700" y="91440"/>
                  </a:moveTo>
                  <a:lnTo>
                    <a:pt x="265176" y="88392"/>
                  </a:lnTo>
                  <a:lnTo>
                    <a:pt x="262128" y="86868"/>
                  </a:lnTo>
                  <a:lnTo>
                    <a:pt x="259080" y="86868"/>
                  </a:lnTo>
                  <a:lnTo>
                    <a:pt x="256032" y="88392"/>
                  </a:lnTo>
                  <a:lnTo>
                    <a:pt x="187452" y="156972"/>
                  </a:lnTo>
                  <a:lnTo>
                    <a:pt x="187452" y="161544"/>
                  </a:lnTo>
                  <a:lnTo>
                    <a:pt x="188976" y="166116"/>
                  </a:lnTo>
                  <a:lnTo>
                    <a:pt x="192024" y="172212"/>
                  </a:lnTo>
                  <a:lnTo>
                    <a:pt x="193548" y="178308"/>
                  </a:lnTo>
                  <a:lnTo>
                    <a:pt x="193548" y="176784"/>
                  </a:lnTo>
                  <a:lnTo>
                    <a:pt x="196596" y="188976"/>
                  </a:lnTo>
                  <a:lnTo>
                    <a:pt x="196596" y="195072"/>
                  </a:lnTo>
                  <a:lnTo>
                    <a:pt x="198120" y="201168"/>
                  </a:lnTo>
                  <a:lnTo>
                    <a:pt x="198120" y="213360"/>
                  </a:lnTo>
                  <a:lnTo>
                    <a:pt x="196596" y="219456"/>
                  </a:lnTo>
                  <a:lnTo>
                    <a:pt x="196596" y="225552"/>
                  </a:lnTo>
                  <a:lnTo>
                    <a:pt x="195072" y="231648"/>
                  </a:lnTo>
                  <a:lnTo>
                    <a:pt x="188976" y="243840"/>
                  </a:lnTo>
                  <a:lnTo>
                    <a:pt x="190500" y="243840"/>
                  </a:lnTo>
                  <a:lnTo>
                    <a:pt x="185928" y="248412"/>
                  </a:lnTo>
                  <a:lnTo>
                    <a:pt x="182880" y="254508"/>
                  </a:lnTo>
                  <a:lnTo>
                    <a:pt x="179832" y="256032"/>
                  </a:lnTo>
                  <a:lnTo>
                    <a:pt x="176784" y="256032"/>
                  </a:lnTo>
                  <a:lnTo>
                    <a:pt x="175260" y="254508"/>
                  </a:lnTo>
                  <a:lnTo>
                    <a:pt x="175260" y="256032"/>
                  </a:lnTo>
                  <a:lnTo>
                    <a:pt x="173736" y="254508"/>
                  </a:lnTo>
                  <a:lnTo>
                    <a:pt x="175260" y="254508"/>
                  </a:lnTo>
                  <a:lnTo>
                    <a:pt x="12192" y="91440"/>
                  </a:lnTo>
                  <a:lnTo>
                    <a:pt x="12192" y="89916"/>
                  </a:lnTo>
                  <a:lnTo>
                    <a:pt x="12192" y="86868"/>
                  </a:lnTo>
                  <a:lnTo>
                    <a:pt x="10668" y="86868"/>
                  </a:lnTo>
                  <a:lnTo>
                    <a:pt x="12192" y="85344"/>
                  </a:lnTo>
                  <a:lnTo>
                    <a:pt x="24384" y="76200"/>
                  </a:lnTo>
                  <a:lnTo>
                    <a:pt x="22860" y="77724"/>
                  </a:lnTo>
                  <a:lnTo>
                    <a:pt x="25908" y="76200"/>
                  </a:lnTo>
                  <a:lnTo>
                    <a:pt x="28956" y="74676"/>
                  </a:lnTo>
                  <a:lnTo>
                    <a:pt x="47244" y="70104"/>
                  </a:lnTo>
                  <a:lnTo>
                    <a:pt x="71628" y="70104"/>
                  </a:lnTo>
                  <a:lnTo>
                    <a:pt x="83820" y="73152"/>
                  </a:lnTo>
                  <a:lnTo>
                    <a:pt x="89916" y="73152"/>
                  </a:lnTo>
                  <a:lnTo>
                    <a:pt x="96012" y="76200"/>
                  </a:lnTo>
                  <a:lnTo>
                    <a:pt x="105156" y="79248"/>
                  </a:lnTo>
                  <a:lnTo>
                    <a:pt x="108204" y="80772"/>
                  </a:lnTo>
                  <a:lnTo>
                    <a:pt x="109728" y="79248"/>
                  </a:lnTo>
                  <a:lnTo>
                    <a:pt x="112776" y="77724"/>
                  </a:lnTo>
                  <a:lnTo>
                    <a:pt x="178308" y="10668"/>
                  </a:lnTo>
                  <a:lnTo>
                    <a:pt x="181356" y="9144"/>
                  </a:lnTo>
                  <a:lnTo>
                    <a:pt x="181356" y="4572"/>
                  </a:lnTo>
                  <a:lnTo>
                    <a:pt x="178308" y="3048"/>
                  </a:lnTo>
                  <a:lnTo>
                    <a:pt x="176784" y="0"/>
                  </a:lnTo>
                  <a:lnTo>
                    <a:pt x="172212" y="0"/>
                  </a:lnTo>
                  <a:lnTo>
                    <a:pt x="170688" y="3048"/>
                  </a:lnTo>
                  <a:lnTo>
                    <a:pt x="106984" y="66751"/>
                  </a:lnTo>
                  <a:lnTo>
                    <a:pt x="105156" y="65532"/>
                  </a:lnTo>
                  <a:lnTo>
                    <a:pt x="100584" y="64008"/>
                  </a:lnTo>
                  <a:lnTo>
                    <a:pt x="92964" y="62484"/>
                  </a:lnTo>
                  <a:lnTo>
                    <a:pt x="80772" y="59436"/>
                  </a:lnTo>
                  <a:lnTo>
                    <a:pt x="73152" y="57912"/>
                  </a:lnTo>
                  <a:lnTo>
                    <a:pt x="45720" y="57912"/>
                  </a:lnTo>
                  <a:lnTo>
                    <a:pt x="39624" y="59436"/>
                  </a:lnTo>
                  <a:lnTo>
                    <a:pt x="32004" y="60960"/>
                  </a:lnTo>
                  <a:lnTo>
                    <a:pt x="24384" y="64008"/>
                  </a:lnTo>
                  <a:lnTo>
                    <a:pt x="18288" y="65532"/>
                  </a:lnTo>
                  <a:lnTo>
                    <a:pt x="18288" y="67056"/>
                  </a:lnTo>
                  <a:lnTo>
                    <a:pt x="16764" y="67056"/>
                  </a:lnTo>
                  <a:lnTo>
                    <a:pt x="4572" y="76200"/>
                  </a:lnTo>
                  <a:lnTo>
                    <a:pt x="3048" y="77724"/>
                  </a:lnTo>
                  <a:lnTo>
                    <a:pt x="1524" y="77724"/>
                  </a:lnTo>
                  <a:lnTo>
                    <a:pt x="1524" y="79248"/>
                  </a:lnTo>
                  <a:lnTo>
                    <a:pt x="0" y="80772"/>
                  </a:lnTo>
                  <a:lnTo>
                    <a:pt x="0" y="96012"/>
                  </a:lnTo>
                  <a:lnTo>
                    <a:pt x="1524" y="97536"/>
                  </a:lnTo>
                  <a:lnTo>
                    <a:pt x="1524" y="99060"/>
                  </a:lnTo>
                  <a:lnTo>
                    <a:pt x="166116" y="263652"/>
                  </a:lnTo>
                  <a:lnTo>
                    <a:pt x="175260" y="268224"/>
                  </a:lnTo>
                  <a:lnTo>
                    <a:pt x="182880" y="268224"/>
                  </a:lnTo>
                  <a:lnTo>
                    <a:pt x="184404" y="266700"/>
                  </a:lnTo>
                  <a:lnTo>
                    <a:pt x="185928" y="266700"/>
                  </a:lnTo>
                  <a:lnTo>
                    <a:pt x="187452" y="265176"/>
                  </a:lnTo>
                  <a:lnTo>
                    <a:pt x="188976" y="265176"/>
                  </a:lnTo>
                  <a:lnTo>
                    <a:pt x="196596" y="257556"/>
                  </a:lnTo>
                  <a:lnTo>
                    <a:pt x="197510" y="256032"/>
                  </a:lnTo>
                  <a:lnTo>
                    <a:pt x="201168" y="249936"/>
                  </a:lnTo>
                  <a:lnTo>
                    <a:pt x="204216" y="242316"/>
                  </a:lnTo>
                  <a:lnTo>
                    <a:pt x="205740" y="236220"/>
                  </a:lnTo>
                  <a:lnTo>
                    <a:pt x="208788" y="220980"/>
                  </a:lnTo>
                  <a:lnTo>
                    <a:pt x="210312" y="214884"/>
                  </a:lnTo>
                  <a:lnTo>
                    <a:pt x="210312" y="201168"/>
                  </a:lnTo>
                  <a:lnTo>
                    <a:pt x="208788" y="195072"/>
                  </a:lnTo>
                  <a:lnTo>
                    <a:pt x="205740" y="179832"/>
                  </a:lnTo>
                  <a:lnTo>
                    <a:pt x="205740" y="176784"/>
                  </a:lnTo>
                  <a:lnTo>
                    <a:pt x="205740" y="173736"/>
                  </a:lnTo>
                  <a:lnTo>
                    <a:pt x="202692" y="167640"/>
                  </a:lnTo>
                  <a:lnTo>
                    <a:pt x="201549" y="163068"/>
                  </a:lnTo>
                  <a:lnTo>
                    <a:pt x="201168" y="161544"/>
                  </a:lnTo>
                  <a:lnTo>
                    <a:pt x="200812" y="160451"/>
                  </a:lnTo>
                  <a:lnTo>
                    <a:pt x="204368" y="156972"/>
                  </a:lnTo>
                  <a:lnTo>
                    <a:pt x="265176" y="97536"/>
                  </a:lnTo>
                  <a:lnTo>
                    <a:pt x="266700" y="94488"/>
                  </a:lnTo>
                  <a:lnTo>
                    <a:pt x="266700" y="91440"/>
                  </a:lnTo>
                  <a:close/>
                </a:path>
              </a:pathLst>
            </a:custGeom>
            <a:solidFill>
              <a:srgbClr val="FF9700"/>
            </a:solidFill>
          </p:spPr>
          <p:txBody>
            <a:bodyPr wrap="square" lIns="0" tIns="0" rIns="0" bIns="0" rtlCol="0"/>
            <a:lstStyle/>
            <a:p>
              <a:endParaRPr/>
            </a:p>
          </p:txBody>
        </p:sp>
      </p:grpSp>
      <p:pic>
        <p:nvPicPr>
          <p:cNvPr id="15" name="object 15"/>
          <p:cNvPicPr/>
          <p:nvPr/>
        </p:nvPicPr>
        <p:blipFill>
          <a:blip r:embed="rId4" cstate="print"/>
          <a:stretch>
            <a:fillRect/>
          </a:stretch>
        </p:blipFill>
        <p:spPr>
          <a:xfrm>
            <a:off x="8266176" y="1609344"/>
            <a:ext cx="1207007" cy="1219199"/>
          </a:xfrm>
          <a:prstGeom prst="rect">
            <a:avLst/>
          </a:prstGeom>
        </p:spPr>
      </p:pic>
    </p:spTree>
    <p:extLst>
      <p:ext uri="{BB962C8B-B14F-4D97-AF65-F5344CB8AC3E}">
        <p14:creationId xmlns:p14="http://schemas.microsoft.com/office/powerpoint/2010/main" val="12407409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69CB5-F356-E2C3-6321-B1AD9822D138}"/>
              </a:ext>
            </a:extLst>
          </p:cNvPr>
          <p:cNvSpPr>
            <a:spLocks noGrp="1"/>
          </p:cNvSpPr>
          <p:nvPr>
            <p:ph type="title"/>
          </p:nvPr>
        </p:nvSpPr>
        <p:spPr>
          <a:xfrm>
            <a:off x="762000" y="1905000"/>
            <a:ext cx="5434965" cy="369332"/>
          </a:xfrm>
        </p:spPr>
        <p:txBody>
          <a:bodyPr/>
          <a:lstStyle/>
          <a:p>
            <a:r>
              <a:rPr lang="en-IN" sz="2400" dirty="0"/>
              <a:t>Other misconduct </a:t>
            </a:r>
          </a:p>
        </p:txBody>
      </p:sp>
      <p:sp>
        <p:nvSpPr>
          <p:cNvPr id="5" name="TextBox 4">
            <a:extLst>
              <a:ext uri="{FF2B5EF4-FFF2-40B4-BE49-F238E27FC236}">
                <a16:creationId xmlns:a16="http://schemas.microsoft.com/office/drawing/2014/main" id="{BA46717F-77BF-FE92-6A5C-E9DD780E6099}"/>
              </a:ext>
            </a:extLst>
          </p:cNvPr>
          <p:cNvSpPr txBox="1"/>
          <p:nvPr/>
        </p:nvSpPr>
        <p:spPr>
          <a:xfrm>
            <a:off x="381000" y="2895600"/>
            <a:ext cx="9677400" cy="3108543"/>
          </a:xfrm>
          <a:prstGeom prst="rect">
            <a:avLst/>
          </a:prstGeom>
          <a:noFill/>
        </p:spPr>
        <p:txBody>
          <a:bodyPr wrap="square">
            <a:spAutoFit/>
          </a:bodyPr>
          <a:lstStyle/>
          <a:p>
            <a:pPr algn="l"/>
            <a:r>
              <a:rPr lang="en-US" sz="2800" b="1" dirty="0">
                <a:latin typeface="Baskerville Old Face" panose="02020602080505020303" pitchFamily="18" charset="0"/>
              </a:rPr>
              <a:t>I</a:t>
            </a:r>
            <a:r>
              <a:rPr lang="en-US" sz="2800" b="1" u="none" strike="noStrike" baseline="0" dirty="0">
                <a:latin typeface="Baskerville Old Face" panose="02020602080505020303" pitchFamily="18" charset="0"/>
              </a:rPr>
              <a:t>s held guilty by any civil or criminal court for an offence which is punishable with imprisonment for a term  </a:t>
            </a:r>
            <a:r>
              <a:rPr lang="en-IN" sz="2800" b="1" u="none" strike="noStrike" baseline="0" dirty="0">
                <a:latin typeface="Baskerville Old Face" panose="02020602080505020303" pitchFamily="18" charset="0"/>
              </a:rPr>
              <a:t>exceeding six months ;</a:t>
            </a:r>
          </a:p>
          <a:p>
            <a:pPr algn="l"/>
            <a:endParaRPr lang="en-US" sz="2800" b="1" u="none" strike="noStrike" baseline="0" dirty="0">
              <a:latin typeface="Baskerville Old Face" panose="02020602080505020303" pitchFamily="18" charset="0"/>
            </a:endParaRPr>
          </a:p>
          <a:p>
            <a:pPr algn="l"/>
            <a:r>
              <a:rPr lang="en-US" sz="2800" b="1" dirty="0">
                <a:latin typeface="Baskerville Old Face" panose="02020602080505020303" pitchFamily="18" charset="0"/>
              </a:rPr>
              <a:t>i</a:t>
            </a:r>
            <a:r>
              <a:rPr lang="en-US" sz="2800" b="1" u="none" strike="noStrike" baseline="0" dirty="0">
                <a:latin typeface="Baskerville Old Face" panose="02020602080505020303" pitchFamily="18" charset="0"/>
              </a:rPr>
              <a:t>n the opinion of the Council, brings disrepute to the profession or the Institute as a result of his action whether or not related to his professional work.</a:t>
            </a:r>
          </a:p>
          <a:p>
            <a:pPr algn="l"/>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28677290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ED846F49-80B4-C646-2E4E-0977563CC485}"/>
              </a:ext>
            </a:extLst>
          </p:cNvPr>
          <p:cNvSpPr txBox="1"/>
          <p:nvPr/>
        </p:nvSpPr>
        <p:spPr>
          <a:xfrm>
            <a:off x="533400" y="3581400"/>
            <a:ext cx="8686800" cy="1354217"/>
          </a:xfrm>
          <a:prstGeom prst="rect">
            <a:avLst/>
          </a:prstGeom>
          <a:noFill/>
        </p:spPr>
        <p:txBody>
          <a:bodyPr wrap="square">
            <a:spAutoFit/>
          </a:bodyPr>
          <a:lstStyle/>
          <a:p>
            <a:pPr algn="l"/>
            <a:r>
              <a:rPr lang="en-US" sz="3200" b="1" u="none" strike="noStrike" baseline="0" dirty="0">
                <a:solidFill>
                  <a:srgbClr val="C00000"/>
                </a:solidFill>
                <a:latin typeface="Baskerville Old Face" panose="02020602080505020303" pitchFamily="18" charset="0"/>
              </a:rPr>
              <a:t>A Chartered Accountant </a:t>
            </a:r>
            <a:r>
              <a:rPr lang="en-US" sz="3200" b="1" u="none" strike="noStrike" baseline="0" dirty="0">
                <a:solidFill>
                  <a:srgbClr val="C00000"/>
                </a:solidFill>
                <a:highlight>
                  <a:srgbClr val="FFFF00"/>
                </a:highlight>
                <a:latin typeface="Baskerville Old Face" panose="02020602080505020303" pitchFamily="18" charset="0"/>
              </a:rPr>
              <a:t>in practice </a:t>
            </a:r>
            <a:r>
              <a:rPr lang="en-US" sz="3200" b="1" u="none" strike="noStrike" baseline="0" dirty="0">
                <a:solidFill>
                  <a:srgbClr val="C00000"/>
                </a:solidFill>
                <a:latin typeface="Baskerville Old Face" panose="02020602080505020303" pitchFamily="18" charset="0"/>
              </a:rPr>
              <a:t>shall be deemed to be guilty of </a:t>
            </a:r>
            <a:r>
              <a:rPr lang="en-IN" sz="3200" b="1" u="none" strike="noStrike" baseline="0" dirty="0">
                <a:solidFill>
                  <a:srgbClr val="C00000"/>
                </a:solidFill>
                <a:latin typeface="Baskerville Old Face" panose="02020602080505020303" pitchFamily="18" charset="0"/>
              </a:rPr>
              <a:t>professional misconduct, if he:-</a:t>
            </a:r>
          </a:p>
          <a:p>
            <a:pPr algn="l"/>
            <a:endParaRPr lang="en-US" sz="1800" b="0" i="0" u="none" strike="noStrike" baseline="0" dirty="0">
              <a:latin typeface="Arial Narrow" panose="020B0606020202030204" pitchFamily="34" charset="0"/>
            </a:endParaRPr>
          </a:p>
        </p:txBody>
      </p:sp>
    </p:spTree>
    <p:extLst>
      <p:ext uri="{BB962C8B-B14F-4D97-AF65-F5344CB8AC3E}">
        <p14:creationId xmlns:p14="http://schemas.microsoft.com/office/powerpoint/2010/main" val="3002944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13ED27-6E6E-E34D-2F7B-F76420FF4D91}"/>
              </a:ext>
            </a:extLst>
          </p:cNvPr>
          <p:cNvSpPr txBox="1"/>
          <p:nvPr/>
        </p:nvSpPr>
        <p:spPr>
          <a:xfrm>
            <a:off x="609600" y="2858942"/>
            <a:ext cx="8839200" cy="3260316"/>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discloses information acquired in the course of his professional engagement to any person other than his client so engaging him, without the consent of his client or otherwise than as required by any law for the time </a:t>
            </a:r>
            <a:r>
              <a:rPr lang="en-IN" sz="2800" b="1" u="none" strike="noStrike" baseline="0" dirty="0">
                <a:latin typeface="Baskerville Old Face" panose="02020602080505020303" pitchFamily="18" charset="0"/>
              </a:rPr>
              <a:t>being in force;</a:t>
            </a:r>
            <a:endParaRPr lang="en-IN" sz="2800" b="1" dirty="0">
              <a:latin typeface="Baskerville Old Face" panose="02020602080505020303" pitchFamily="18" charset="0"/>
            </a:endParaRPr>
          </a:p>
        </p:txBody>
      </p:sp>
      <p:sp>
        <p:nvSpPr>
          <p:cNvPr id="9" name="object 2">
            <a:extLst>
              <a:ext uri="{FF2B5EF4-FFF2-40B4-BE49-F238E27FC236}">
                <a16:creationId xmlns:a16="http://schemas.microsoft.com/office/drawing/2014/main" id="{6B9DEB8E-D560-23CD-F102-0649B598F19B}"/>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683184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E2BFAD-027A-F3E2-994B-395805AC5DDF}"/>
              </a:ext>
            </a:extLst>
          </p:cNvPr>
          <p:cNvSpPr txBox="1"/>
          <p:nvPr/>
        </p:nvSpPr>
        <p:spPr>
          <a:xfrm>
            <a:off x="381000" y="2743200"/>
            <a:ext cx="9677400" cy="3754874"/>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certifies or submits in his name, or in the name of his firm, a report of an examination of financial statements unless the examination of such statements and the related records has been made by him or by a partner or an employee in his firm or by another chartered</a:t>
            </a:r>
          </a:p>
          <a:p>
            <a:pPr algn="just">
              <a:lnSpc>
                <a:spcPct val="150000"/>
              </a:lnSpc>
            </a:pPr>
            <a:r>
              <a:rPr lang="en-IN" sz="2800" b="1" u="none" strike="noStrike" baseline="0" dirty="0">
                <a:latin typeface="Baskerville Old Face" panose="02020602080505020303" pitchFamily="18" charset="0"/>
              </a:rPr>
              <a:t>accountant in practice</a:t>
            </a:r>
          </a:p>
          <a:p>
            <a:pPr algn="l"/>
            <a:endParaRPr lang="en-IN" sz="2800" b="1" dirty="0">
              <a:latin typeface="Baskerville Old Face" panose="02020602080505020303" pitchFamily="18" charset="0"/>
            </a:endParaRPr>
          </a:p>
        </p:txBody>
      </p:sp>
      <p:sp>
        <p:nvSpPr>
          <p:cNvPr id="6" name="object 2">
            <a:extLst>
              <a:ext uri="{FF2B5EF4-FFF2-40B4-BE49-F238E27FC236}">
                <a16:creationId xmlns:a16="http://schemas.microsoft.com/office/drawing/2014/main" id="{D3C97C2F-CCF9-A435-E14C-A269FE908A8A}"/>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37432193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5CAC705-CF01-F682-D5D6-5050B40EFF54}"/>
              </a:ext>
            </a:extLst>
          </p:cNvPr>
          <p:cNvSpPr txBox="1"/>
          <p:nvPr/>
        </p:nvSpPr>
        <p:spPr>
          <a:xfrm>
            <a:off x="381000" y="2895600"/>
            <a:ext cx="9296400" cy="2613985"/>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permits his name or the name of his firm to be used in connection with an estimate of earnings contingent upon future transactions in a manner which may lead to the belief that he vouches for the accuracy of the forecast</a:t>
            </a:r>
            <a:endParaRPr lang="en-IN" sz="2800" b="1" dirty="0">
              <a:latin typeface="Baskerville Old Face" panose="02020602080505020303" pitchFamily="18" charset="0"/>
            </a:endParaRPr>
          </a:p>
        </p:txBody>
      </p:sp>
      <p:sp>
        <p:nvSpPr>
          <p:cNvPr id="6" name="object 2">
            <a:extLst>
              <a:ext uri="{FF2B5EF4-FFF2-40B4-BE49-F238E27FC236}">
                <a16:creationId xmlns:a16="http://schemas.microsoft.com/office/drawing/2014/main" id="{C150B2E5-1F56-2787-9B46-796A0E251759}"/>
              </a:ext>
            </a:extLst>
          </p:cNvPr>
          <p:cNvSpPr txBox="1">
            <a:spLocks noGrp="1"/>
          </p:cNvSpPr>
          <p:nvPr>
            <p:ph type="title"/>
          </p:nvPr>
        </p:nvSpPr>
        <p:spPr>
          <a:xfrm>
            <a:off x="-381000" y="1714484"/>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34021342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03E0330-30E1-9485-1EB8-B21EFA26D001}"/>
              </a:ext>
            </a:extLst>
          </p:cNvPr>
          <p:cNvSpPr txBox="1"/>
          <p:nvPr/>
        </p:nvSpPr>
        <p:spPr>
          <a:xfrm>
            <a:off x="342900" y="3427688"/>
            <a:ext cx="9372600" cy="1967655"/>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expresses his opinion on financial statements of any business or enterprise in which he, his firm or a partner in his firm has a substantial interest;</a:t>
            </a:r>
            <a:endParaRPr lang="en-IN" sz="2800" b="1" dirty="0">
              <a:latin typeface="Baskerville Old Face" panose="02020602080505020303" pitchFamily="18" charset="0"/>
            </a:endParaRPr>
          </a:p>
        </p:txBody>
      </p:sp>
      <p:sp>
        <p:nvSpPr>
          <p:cNvPr id="6" name="object 2">
            <a:extLst>
              <a:ext uri="{FF2B5EF4-FFF2-40B4-BE49-F238E27FC236}">
                <a16:creationId xmlns:a16="http://schemas.microsoft.com/office/drawing/2014/main" id="{B17955FC-0EED-08B9-1DE3-889902894E67}"/>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34180454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D0799F4C-3172-89A2-3162-281E184B9418}"/>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
        <p:nvSpPr>
          <p:cNvPr id="5" name="Text Placeholder 4">
            <a:extLst>
              <a:ext uri="{FF2B5EF4-FFF2-40B4-BE49-F238E27FC236}">
                <a16:creationId xmlns:a16="http://schemas.microsoft.com/office/drawing/2014/main" id="{6EC3F9B1-0EB2-22B3-A7F9-D6789B81956E}"/>
              </a:ext>
            </a:extLst>
          </p:cNvPr>
          <p:cNvSpPr>
            <a:spLocks noGrp="1"/>
          </p:cNvSpPr>
          <p:nvPr>
            <p:ph type="body" idx="1"/>
          </p:nvPr>
        </p:nvSpPr>
        <p:spPr>
          <a:xfrm>
            <a:off x="541655" y="2819400"/>
            <a:ext cx="8975090" cy="3167983"/>
          </a:xfrm>
        </p:spPr>
        <p:txBody>
          <a:bodyPr/>
          <a:lstStyle/>
          <a:p>
            <a:pPr algn="just" rtl="0">
              <a:lnSpc>
                <a:spcPct val="150000"/>
              </a:lnSpc>
            </a:pPr>
            <a:r>
              <a:rPr lang="en-US" sz="2800" kern="1200" dirty="0">
                <a:solidFill>
                  <a:schemeClr val="tx1"/>
                </a:solidFill>
                <a:latin typeface="Baskerville Old Face" panose="02020602080505020303" pitchFamily="18" charset="0"/>
                <a:cs typeface="+mn-cs"/>
              </a:rPr>
              <a:t>fails to  disclose a   material   fact  known   to  him  which is not</a:t>
            </a:r>
          </a:p>
          <a:p>
            <a:pPr algn="just" rtl="0">
              <a:lnSpc>
                <a:spcPct val="150000"/>
              </a:lnSpc>
            </a:pPr>
            <a:r>
              <a:rPr lang="en-US" sz="2800" kern="1200" dirty="0">
                <a:solidFill>
                  <a:schemeClr val="tx1"/>
                </a:solidFill>
                <a:latin typeface="Baskerville Old Face" panose="02020602080505020303" pitchFamily="18" charset="0"/>
                <a:cs typeface="+mn-cs"/>
              </a:rPr>
              <a:t>disclosed in a financial statement, but disclosure of which is necessary in making such financial statement where he is concerned with that financial statement in a </a:t>
            </a:r>
            <a:r>
              <a:rPr lang="en-IN" sz="2800" kern="1200" dirty="0">
                <a:solidFill>
                  <a:schemeClr val="tx1"/>
                </a:solidFill>
                <a:latin typeface="Baskerville Old Face" panose="02020602080505020303" pitchFamily="18" charset="0"/>
                <a:cs typeface="+mn-cs"/>
              </a:rPr>
              <a:t>professional capacity;</a:t>
            </a:r>
          </a:p>
        </p:txBody>
      </p:sp>
    </p:spTree>
    <p:extLst>
      <p:ext uri="{BB962C8B-B14F-4D97-AF65-F5344CB8AC3E}">
        <p14:creationId xmlns:p14="http://schemas.microsoft.com/office/powerpoint/2010/main" val="16573321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52F3902-DEFC-14ED-48EC-F4314E0E8454}"/>
              </a:ext>
            </a:extLst>
          </p:cNvPr>
          <p:cNvSpPr txBox="1"/>
          <p:nvPr/>
        </p:nvSpPr>
        <p:spPr>
          <a:xfrm>
            <a:off x="495300" y="3427688"/>
            <a:ext cx="9067800" cy="1967655"/>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fails to report a material misstatement known to him to appear in a financial statement with which he is </a:t>
            </a:r>
            <a:r>
              <a:rPr lang="en-IN" sz="2800" b="1" u="none" strike="noStrike" baseline="0" dirty="0">
                <a:latin typeface="Baskerville Old Face" panose="02020602080505020303" pitchFamily="18" charset="0"/>
              </a:rPr>
              <a:t>concerned in a professional capacity </a:t>
            </a:r>
          </a:p>
        </p:txBody>
      </p:sp>
      <p:sp>
        <p:nvSpPr>
          <p:cNvPr id="6" name="object 2">
            <a:extLst>
              <a:ext uri="{FF2B5EF4-FFF2-40B4-BE49-F238E27FC236}">
                <a16:creationId xmlns:a16="http://schemas.microsoft.com/office/drawing/2014/main" id="{69DB596B-2C1D-0389-6A70-3DC7AFDF3C6F}"/>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25470630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4A58AE1-F2BD-0BA5-F9B6-0A7EBC637423}"/>
              </a:ext>
            </a:extLst>
          </p:cNvPr>
          <p:cNvSpPr txBox="1"/>
          <p:nvPr/>
        </p:nvSpPr>
        <p:spPr>
          <a:xfrm>
            <a:off x="685800" y="3429000"/>
            <a:ext cx="8686800" cy="1321324"/>
          </a:xfrm>
          <a:prstGeom prst="rect">
            <a:avLst/>
          </a:prstGeom>
          <a:noFill/>
        </p:spPr>
        <p:txBody>
          <a:bodyPr wrap="square">
            <a:spAutoFit/>
          </a:bodyPr>
          <a:lstStyle/>
          <a:p>
            <a:pPr algn="l">
              <a:lnSpc>
                <a:spcPct val="150000"/>
              </a:lnSpc>
            </a:pPr>
            <a:r>
              <a:rPr lang="en-US" sz="2800" b="1" u="none" strike="noStrike" baseline="0" dirty="0">
                <a:latin typeface="Baskerville Old Face" panose="02020602080505020303" pitchFamily="18" charset="0"/>
              </a:rPr>
              <a:t>does not exercise due diligence, or is grossly negligent in the conduct of his professional duties;</a:t>
            </a:r>
            <a:endParaRPr lang="en-IN" sz="2800" b="1" dirty="0">
              <a:latin typeface="Baskerville Old Face" panose="02020602080505020303" pitchFamily="18" charset="0"/>
            </a:endParaRPr>
          </a:p>
        </p:txBody>
      </p:sp>
      <p:sp>
        <p:nvSpPr>
          <p:cNvPr id="6" name="object 2">
            <a:extLst>
              <a:ext uri="{FF2B5EF4-FFF2-40B4-BE49-F238E27FC236}">
                <a16:creationId xmlns:a16="http://schemas.microsoft.com/office/drawing/2014/main" id="{159A53DD-5ED7-7710-BAC8-1A5F832D8B86}"/>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30415573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3A199BC-7C7F-32F7-E476-4D960C19CA43}"/>
              </a:ext>
            </a:extLst>
          </p:cNvPr>
          <p:cNvSpPr txBox="1"/>
          <p:nvPr/>
        </p:nvSpPr>
        <p:spPr>
          <a:xfrm>
            <a:off x="876300" y="3087019"/>
            <a:ext cx="8305800" cy="2308324"/>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fails to obtain sufficient information which is necessary for expression of an opinion or its exceptions are sufficiently material to negate the expression of an </a:t>
            </a:r>
            <a:r>
              <a:rPr lang="en-IN" sz="2800" b="1" u="none" strike="noStrike" baseline="0" dirty="0">
                <a:latin typeface="Baskerville Old Face" panose="02020602080505020303" pitchFamily="18" charset="0"/>
              </a:rPr>
              <a:t>opinion;</a:t>
            </a:r>
          </a:p>
          <a:p>
            <a:pPr algn="l"/>
            <a:endParaRPr lang="en-IN" dirty="0"/>
          </a:p>
        </p:txBody>
      </p:sp>
      <p:sp>
        <p:nvSpPr>
          <p:cNvPr id="6" name="object 2">
            <a:extLst>
              <a:ext uri="{FF2B5EF4-FFF2-40B4-BE49-F238E27FC236}">
                <a16:creationId xmlns:a16="http://schemas.microsoft.com/office/drawing/2014/main" id="{9673C6F4-068B-887E-2601-2C28B4A04BFC}"/>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322178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sp>
        <p:nvSpPr>
          <p:cNvPr id="12" name="object 12"/>
          <p:cNvSpPr txBox="1">
            <a:spLocks noGrp="1"/>
          </p:cNvSpPr>
          <p:nvPr>
            <p:ph type="title"/>
          </p:nvPr>
        </p:nvSpPr>
        <p:spPr>
          <a:xfrm>
            <a:off x="1349755" y="1887680"/>
            <a:ext cx="4848860" cy="366767"/>
          </a:xfrm>
          <a:prstGeom prst="rect">
            <a:avLst/>
          </a:prstGeom>
        </p:spPr>
        <p:txBody>
          <a:bodyPr vert="horz" wrap="square" lIns="0" tIns="12700" rIns="0" bIns="0" rtlCol="0">
            <a:spAutoFit/>
          </a:bodyPr>
          <a:lstStyle/>
          <a:p>
            <a:pPr marL="12700">
              <a:lnSpc>
                <a:spcPct val="100000"/>
              </a:lnSpc>
              <a:spcBef>
                <a:spcPts val="100"/>
              </a:spcBef>
            </a:pPr>
            <a:r>
              <a:rPr lang="en-US" sz="2300" spc="5" dirty="0"/>
              <a:t>Contents at a Glance  - Volume I</a:t>
            </a:r>
            <a:endParaRPr sz="2300" dirty="0"/>
          </a:p>
        </p:txBody>
      </p:sp>
      <p:grpSp>
        <p:nvGrpSpPr>
          <p:cNvPr id="15" name="object 15"/>
          <p:cNvGrpSpPr/>
          <p:nvPr/>
        </p:nvGrpSpPr>
        <p:grpSpPr>
          <a:xfrm>
            <a:off x="758952" y="1944623"/>
            <a:ext cx="330835" cy="294640"/>
            <a:chOff x="758952" y="1944623"/>
            <a:chExt cx="330835" cy="294640"/>
          </a:xfrm>
        </p:grpSpPr>
        <p:sp>
          <p:nvSpPr>
            <p:cNvPr id="16" name="object 16"/>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7" name="object 17"/>
            <p:cNvPicPr/>
            <p:nvPr/>
          </p:nvPicPr>
          <p:blipFill>
            <a:blip r:embed="rId2" cstate="print"/>
            <a:stretch>
              <a:fillRect/>
            </a:stretch>
          </p:blipFill>
          <p:spPr>
            <a:xfrm>
              <a:off x="826007" y="2017775"/>
              <a:ext cx="190499" cy="105156"/>
            </a:xfrm>
            <a:prstGeom prst="rect">
              <a:avLst/>
            </a:prstGeom>
          </p:spPr>
        </p:pic>
      </p:grpSp>
      <p:pic>
        <p:nvPicPr>
          <p:cNvPr id="18" name="object 18"/>
          <p:cNvPicPr/>
          <p:nvPr/>
        </p:nvPicPr>
        <p:blipFill>
          <a:blip r:embed="rId3" cstate="print"/>
          <a:stretch>
            <a:fillRect/>
          </a:stretch>
        </p:blipFill>
        <p:spPr>
          <a:xfrm>
            <a:off x="8229600" y="1341120"/>
            <a:ext cx="1207007" cy="1182623"/>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4017952805"/>
              </p:ext>
            </p:extLst>
          </p:nvPr>
        </p:nvGraphicFramePr>
        <p:xfrm>
          <a:off x="921256" y="2819400"/>
          <a:ext cx="8756144" cy="4774880"/>
        </p:xfrm>
        <a:graphic>
          <a:graphicData uri="http://schemas.openxmlformats.org/drawingml/2006/table">
            <a:tbl>
              <a:tblPr firstRow="1" firstCol="1" bandRow="1">
                <a:tableStyleId>{5C22544A-7EE6-4342-B048-85BDC9FD1C3A}</a:tableStyleId>
              </a:tblPr>
              <a:tblGrid>
                <a:gridCol w="1190146">
                  <a:extLst>
                    <a:ext uri="{9D8B030D-6E8A-4147-A177-3AD203B41FA5}">
                      <a16:colId xmlns:a16="http://schemas.microsoft.com/office/drawing/2014/main" val="20000"/>
                    </a:ext>
                  </a:extLst>
                </a:gridCol>
                <a:gridCol w="3849481">
                  <a:extLst>
                    <a:ext uri="{9D8B030D-6E8A-4147-A177-3AD203B41FA5}">
                      <a16:colId xmlns:a16="http://schemas.microsoft.com/office/drawing/2014/main" val="20001"/>
                    </a:ext>
                  </a:extLst>
                </a:gridCol>
                <a:gridCol w="2256691">
                  <a:extLst>
                    <a:ext uri="{9D8B030D-6E8A-4147-A177-3AD203B41FA5}">
                      <a16:colId xmlns:a16="http://schemas.microsoft.com/office/drawing/2014/main" val="20002"/>
                    </a:ext>
                  </a:extLst>
                </a:gridCol>
                <a:gridCol w="1459826">
                  <a:extLst>
                    <a:ext uri="{9D8B030D-6E8A-4147-A177-3AD203B41FA5}">
                      <a16:colId xmlns:a16="http://schemas.microsoft.com/office/drawing/2014/main" val="20003"/>
                    </a:ext>
                  </a:extLst>
                </a:gridCol>
              </a:tblGrid>
              <a:tr h="648535">
                <a:tc>
                  <a:txBody>
                    <a:bodyPr/>
                    <a:lstStyle/>
                    <a:p>
                      <a:pPr marL="0" marR="0">
                        <a:lnSpc>
                          <a:spcPct val="107000"/>
                        </a:lnSpc>
                        <a:spcBef>
                          <a:spcPts val="0"/>
                        </a:spcBef>
                        <a:spcAft>
                          <a:spcPts val="0"/>
                        </a:spcAft>
                      </a:pPr>
                      <a:r>
                        <a:rPr lang="en-US" sz="1600" dirty="0">
                          <a:effectLst/>
                        </a:rPr>
                        <a:t>Part</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Description</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To whom applicable</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Sections</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972803">
                <a:tc>
                  <a:txBody>
                    <a:bodyPr/>
                    <a:lstStyle/>
                    <a:p>
                      <a:pPr marL="0" marR="0">
                        <a:lnSpc>
                          <a:spcPct val="107000"/>
                        </a:lnSpc>
                        <a:spcBef>
                          <a:spcPts val="0"/>
                        </a:spcBef>
                        <a:spcAft>
                          <a:spcPts val="0"/>
                        </a:spcAft>
                      </a:pPr>
                      <a:r>
                        <a:rPr lang="en-US" sz="1600">
                          <a:effectLst/>
                        </a:rPr>
                        <a:t>Part -1</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dirty="0">
                          <a:effectLst/>
                        </a:rPr>
                        <a:t>Complying with the code, fundamental principles and conceptual framework</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All professional Accountants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100 to 199</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883669">
                <a:tc>
                  <a:txBody>
                    <a:bodyPr/>
                    <a:lstStyle/>
                    <a:p>
                      <a:pPr marL="0" marR="0">
                        <a:lnSpc>
                          <a:spcPct val="107000"/>
                        </a:lnSpc>
                        <a:spcBef>
                          <a:spcPts val="0"/>
                        </a:spcBef>
                        <a:spcAft>
                          <a:spcPts val="0"/>
                        </a:spcAft>
                      </a:pPr>
                      <a:r>
                        <a:rPr lang="en-US" sz="1600">
                          <a:effectLst/>
                        </a:rPr>
                        <a:t>Part-2</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Professional Accountants in Service</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CA in Service</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dirty="0">
                          <a:effectLst/>
                        </a:rPr>
                        <a:t>200 to 299</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648535">
                <a:tc>
                  <a:txBody>
                    <a:bodyPr/>
                    <a:lstStyle/>
                    <a:p>
                      <a:pPr marL="0" marR="0">
                        <a:lnSpc>
                          <a:spcPct val="107000"/>
                        </a:lnSpc>
                        <a:spcBef>
                          <a:spcPts val="0"/>
                        </a:spcBef>
                        <a:spcAft>
                          <a:spcPts val="0"/>
                        </a:spcAft>
                      </a:pPr>
                      <a:r>
                        <a:rPr lang="en-US" sz="1600">
                          <a:effectLst/>
                        </a:rPr>
                        <a:t>Part 3</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Professional Accountants in Public Practice</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CA in Practice</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dirty="0">
                          <a:effectLst/>
                        </a:rPr>
                        <a:t>300 to 399</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648535">
                <a:tc>
                  <a:txBody>
                    <a:bodyPr/>
                    <a:lstStyle/>
                    <a:p>
                      <a:pPr marL="0" marR="0">
                        <a:lnSpc>
                          <a:spcPct val="107000"/>
                        </a:lnSpc>
                        <a:spcBef>
                          <a:spcPts val="0"/>
                        </a:spcBef>
                        <a:spcAft>
                          <a:spcPts val="0"/>
                        </a:spcAft>
                      </a:pPr>
                      <a:r>
                        <a:rPr lang="en-US" sz="1600">
                          <a:effectLst/>
                        </a:rPr>
                        <a:t>Part-4A</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Independence for Audit &amp; Review engagements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CA in Practice</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400 to 899</a:t>
                      </a:r>
                      <a:endParaRPr lang="en-US"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972803">
                <a:tc>
                  <a:txBody>
                    <a:bodyPr/>
                    <a:lstStyle/>
                    <a:p>
                      <a:pPr marL="0" marR="0">
                        <a:lnSpc>
                          <a:spcPct val="107000"/>
                        </a:lnSpc>
                        <a:spcBef>
                          <a:spcPts val="0"/>
                        </a:spcBef>
                        <a:spcAft>
                          <a:spcPts val="0"/>
                        </a:spcAft>
                      </a:pPr>
                      <a:r>
                        <a:rPr lang="en-US" sz="1600">
                          <a:effectLst/>
                        </a:rPr>
                        <a:t>Part-4B</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Independence for Assurance Engagement other than Audit and Review Engagements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a:effectLst/>
                        </a:rPr>
                        <a:t>CA in Practice</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600" dirty="0">
                          <a:effectLst/>
                        </a:rPr>
                        <a:t>900 to 999</a:t>
                      </a:r>
                      <a:endParaRPr lang="en-US"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978400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FB8FE48-C151-DE91-E2E9-185C2B8982EC}"/>
              </a:ext>
            </a:extLst>
          </p:cNvPr>
          <p:cNvSpPr txBox="1"/>
          <p:nvPr/>
        </p:nvSpPr>
        <p:spPr>
          <a:xfrm>
            <a:off x="762000" y="3276600"/>
            <a:ext cx="8686800" cy="1967655"/>
          </a:xfrm>
          <a:prstGeom prst="rect">
            <a:avLst/>
          </a:prstGeom>
          <a:noFill/>
        </p:spPr>
        <p:txBody>
          <a:bodyPr wrap="square">
            <a:spAutoFit/>
          </a:bodyPr>
          <a:lstStyle/>
          <a:p>
            <a:pPr algn="just">
              <a:lnSpc>
                <a:spcPct val="150000"/>
              </a:lnSpc>
            </a:pPr>
            <a:r>
              <a:rPr lang="en-US" sz="2800" b="1" u="none" strike="noStrike" baseline="0" dirty="0">
                <a:latin typeface="Baskerville Old Face" panose="02020602080505020303" pitchFamily="18" charset="0"/>
              </a:rPr>
              <a:t>fails to invite attention to any material departure from the generally accepted procedure of audit applicable to </a:t>
            </a:r>
            <a:r>
              <a:rPr lang="en-IN" sz="2800" b="1" u="none" strike="noStrike" baseline="0" dirty="0">
                <a:latin typeface="Baskerville Old Face" panose="02020602080505020303" pitchFamily="18" charset="0"/>
              </a:rPr>
              <a:t>the circumstances</a:t>
            </a:r>
          </a:p>
        </p:txBody>
      </p:sp>
      <p:sp>
        <p:nvSpPr>
          <p:cNvPr id="6" name="object 2">
            <a:extLst>
              <a:ext uri="{FF2B5EF4-FFF2-40B4-BE49-F238E27FC236}">
                <a16:creationId xmlns:a16="http://schemas.microsoft.com/office/drawing/2014/main" id="{BDA5EA83-8096-D236-A9E2-D3F41BC56326}"/>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20511058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F46A13-BA60-A3D3-B351-99BD4B0862FC}"/>
              </a:ext>
            </a:extLst>
          </p:cNvPr>
          <p:cNvSpPr>
            <a:spLocks noGrp="1"/>
          </p:cNvSpPr>
          <p:nvPr>
            <p:ph type="body" idx="1"/>
          </p:nvPr>
        </p:nvSpPr>
        <p:spPr>
          <a:xfrm>
            <a:off x="152400" y="2966232"/>
            <a:ext cx="9753600" cy="2518125"/>
          </a:xfrm>
        </p:spPr>
        <p:txBody>
          <a:bodyPr/>
          <a:lstStyle/>
          <a:p>
            <a:pPr algn="just">
              <a:lnSpc>
                <a:spcPct val="150000"/>
              </a:lnSpc>
            </a:pPr>
            <a:r>
              <a:rPr lang="en-US" sz="2800" u="none" strike="noStrike" baseline="0" dirty="0">
                <a:latin typeface="Baskerville Old Face" panose="02020602080505020303" pitchFamily="18" charset="0"/>
              </a:rPr>
              <a:t>Fails to keep moneys of his client other than fees or remuneration or money meant to be expended in a separate banking account or to use such moneys for purposes for which they are intended within a</a:t>
            </a:r>
          </a:p>
          <a:p>
            <a:pPr algn="just">
              <a:lnSpc>
                <a:spcPct val="150000"/>
              </a:lnSpc>
            </a:pPr>
            <a:r>
              <a:rPr lang="en-IN" sz="2800" u="none" strike="noStrike" baseline="0" dirty="0">
                <a:latin typeface="Baskerville Old Face" panose="02020602080505020303" pitchFamily="18" charset="0"/>
              </a:rPr>
              <a:t>reasonable time.</a:t>
            </a:r>
            <a:endParaRPr lang="en-IN" dirty="0"/>
          </a:p>
        </p:txBody>
      </p:sp>
      <p:sp>
        <p:nvSpPr>
          <p:cNvPr id="4" name="object 2">
            <a:extLst>
              <a:ext uri="{FF2B5EF4-FFF2-40B4-BE49-F238E27FC236}">
                <a16:creationId xmlns:a16="http://schemas.microsoft.com/office/drawing/2014/main" id="{0BF3774D-D2EC-4943-4E44-E09E1D457278}"/>
              </a:ext>
            </a:extLst>
          </p:cNvPr>
          <p:cNvSpPr txBox="1">
            <a:spLocks noGrp="1"/>
          </p:cNvSpPr>
          <p:nvPr>
            <p:ph type="title"/>
          </p:nvPr>
        </p:nvSpPr>
        <p:spPr>
          <a:xfrm>
            <a:off x="-381000" y="1653142"/>
            <a:ext cx="8305800"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       </a:t>
            </a:r>
            <a:r>
              <a:rPr lang="en-US" sz="2400" spc="15" dirty="0">
                <a:solidFill>
                  <a:schemeClr val="accent5">
                    <a:lumMod val="60000"/>
                    <a:lumOff val="40000"/>
                  </a:schemeClr>
                </a:solidFill>
              </a:rPr>
              <a:t>The CA Act 1949  - Second Schedule </a:t>
            </a:r>
            <a:endParaRPr sz="2400" spc="20" dirty="0">
              <a:solidFill>
                <a:schemeClr val="accent5">
                  <a:lumMod val="60000"/>
                  <a:lumOff val="40000"/>
                </a:schemeClr>
              </a:solidFill>
            </a:endParaRPr>
          </a:p>
        </p:txBody>
      </p:sp>
    </p:spTree>
    <p:extLst>
      <p:ext uri="{BB962C8B-B14F-4D97-AF65-F5344CB8AC3E}">
        <p14:creationId xmlns:p14="http://schemas.microsoft.com/office/powerpoint/2010/main" val="5536047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A59F7-5725-EF69-33E4-873E27DC69D4}"/>
              </a:ext>
            </a:extLst>
          </p:cNvPr>
          <p:cNvSpPr>
            <a:spLocks noGrp="1"/>
          </p:cNvSpPr>
          <p:nvPr>
            <p:ph type="title"/>
          </p:nvPr>
        </p:nvSpPr>
        <p:spPr>
          <a:xfrm>
            <a:off x="762000" y="1828800"/>
            <a:ext cx="5434965" cy="430887"/>
          </a:xfrm>
        </p:spPr>
        <p:txBody>
          <a:bodyPr/>
          <a:lstStyle/>
          <a:p>
            <a:r>
              <a:rPr lang="en-IN" sz="2800" dirty="0"/>
              <a:t>General</a:t>
            </a:r>
          </a:p>
        </p:txBody>
      </p:sp>
      <p:sp>
        <p:nvSpPr>
          <p:cNvPr id="5" name="TextBox 4">
            <a:extLst>
              <a:ext uri="{FF2B5EF4-FFF2-40B4-BE49-F238E27FC236}">
                <a16:creationId xmlns:a16="http://schemas.microsoft.com/office/drawing/2014/main" id="{71279B07-215D-C2CF-1B90-B377AFBCA119}"/>
              </a:ext>
            </a:extLst>
          </p:cNvPr>
          <p:cNvSpPr txBox="1"/>
          <p:nvPr/>
        </p:nvSpPr>
        <p:spPr>
          <a:xfrm>
            <a:off x="762000" y="3352800"/>
            <a:ext cx="7772400" cy="1384995"/>
          </a:xfrm>
          <a:prstGeom prst="rect">
            <a:avLst/>
          </a:prstGeom>
          <a:noFill/>
        </p:spPr>
        <p:txBody>
          <a:bodyPr wrap="square">
            <a:spAutoFit/>
          </a:bodyPr>
          <a:lstStyle/>
          <a:p>
            <a:pPr algn="l"/>
            <a:r>
              <a:rPr lang="en-US" sz="2800" b="1" u="none" strike="noStrike" baseline="0" dirty="0">
                <a:latin typeface="Baskerville Old Face" panose="02020602080505020303" pitchFamily="18" charset="0"/>
              </a:rPr>
              <a:t>contravenes  any of  the provisions  of  this Act or the regulations made thereunder or any guidelines issued</a:t>
            </a:r>
          </a:p>
          <a:p>
            <a:pPr algn="l"/>
            <a:r>
              <a:rPr lang="en-IN" sz="2800" b="1" u="none" strike="noStrike" baseline="0" dirty="0">
                <a:latin typeface="Baskerville Old Face" panose="02020602080505020303" pitchFamily="18" charset="0"/>
              </a:rPr>
              <a:t>by the Council:</a:t>
            </a:r>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23980588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A59F7-5725-EF69-33E4-873E27DC69D4}"/>
              </a:ext>
            </a:extLst>
          </p:cNvPr>
          <p:cNvSpPr>
            <a:spLocks noGrp="1"/>
          </p:cNvSpPr>
          <p:nvPr>
            <p:ph type="title"/>
          </p:nvPr>
        </p:nvSpPr>
        <p:spPr>
          <a:xfrm>
            <a:off x="762000" y="1828800"/>
            <a:ext cx="5434965" cy="430887"/>
          </a:xfrm>
        </p:spPr>
        <p:txBody>
          <a:bodyPr/>
          <a:lstStyle/>
          <a:p>
            <a:r>
              <a:rPr lang="en-IN" sz="2800" dirty="0"/>
              <a:t>General</a:t>
            </a:r>
          </a:p>
        </p:txBody>
      </p:sp>
      <p:sp>
        <p:nvSpPr>
          <p:cNvPr id="6" name="TextBox 5">
            <a:extLst>
              <a:ext uri="{FF2B5EF4-FFF2-40B4-BE49-F238E27FC236}">
                <a16:creationId xmlns:a16="http://schemas.microsoft.com/office/drawing/2014/main" id="{05F3F91F-D511-966F-788B-CDE14251DD2B}"/>
              </a:ext>
            </a:extLst>
          </p:cNvPr>
          <p:cNvSpPr txBox="1"/>
          <p:nvPr/>
        </p:nvSpPr>
        <p:spPr>
          <a:xfrm>
            <a:off x="342900" y="3262135"/>
            <a:ext cx="9372600" cy="2246769"/>
          </a:xfrm>
          <a:prstGeom prst="rect">
            <a:avLst/>
          </a:prstGeom>
          <a:noFill/>
        </p:spPr>
        <p:txBody>
          <a:bodyPr wrap="square">
            <a:spAutoFit/>
          </a:bodyPr>
          <a:lstStyle/>
          <a:p>
            <a:pPr algn="just"/>
            <a:r>
              <a:rPr lang="en-US" sz="2800" b="1" u="none" strike="noStrike" baseline="0" dirty="0">
                <a:latin typeface="Baskerville Old Face" panose="02020602080505020303" pitchFamily="18" charset="0"/>
              </a:rPr>
              <a:t>being an employee of any company, firm or person, discloses confidential information acquired in the course of his employment except as and when required by any law for the time being in force or except as </a:t>
            </a:r>
            <a:r>
              <a:rPr lang="en-IN" sz="2800" b="1" u="none" strike="noStrike" baseline="0" dirty="0">
                <a:latin typeface="Baskerville Old Face" panose="02020602080505020303" pitchFamily="18" charset="0"/>
              </a:rPr>
              <a:t>permitted by the employer.</a:t>
            </a:r>
          </a:p>
          <a:p>
            <a:pPr algn="l"/>
            <a:endParaRPr lang="en-IN" sz="2800" b="1" dirty="0">
              <a:latin typeface="Baskerville Old Face" panose="02020602080505020303" pitchFamily="18" charset="0"/>
            </a:endParaRPr>
          </a:p>
        </p:txBody>
      </p:sp>
    </p:spTree>
    <p:extLst>
      <p:ext uri="{BB962C8B-B14F-4D97-AF65-F5344CB8AC3E}">
        <p14:creationId xmlns:p14="http://schemas.microsoft.com/office/powerpoint/2010/main" val="23370825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05B621D-B134-E934-0C00-9075EBD41469}"/>
              </a:ext>
            </a:extLst>
          </p:cNvPr>
          <p:cNvSpPr>
            <a:spLocks noGrp="1"/>
          </p:cNvSpPr>
          <p:nvPr>
            <p:ph type="body" idx="1"/>
          </p:nvPr>
        </p:nvSpPr>
        <p:spPr>
          <a:xfrm>
            <a:off x="304800" y="3124200"/>
            <a:ext cx="8975090" cy="2154436"/>
          </a:xfrm>
        </p:spPr>
        <p:txBody>
          <a:bodyPr/>
          <a:lstStyle/>
          <a:p>
            <a:pPr algn="just"/>
            <a:r>
              <a:rPr lang="en-US" sz="2800" u="none" strike="noStrike" baseline="0" dirty="0">
                <a:latin typeface="Baskerville Old Face" panose="02020602080505020303" pitchFamily="18" charset="0"/>
              </a:rPr>
              <a:t>includes in any information, statement, return or form to be </a:t>
            </a:r>
          </a:p>
          <a:p>
            <a:pPr algn="just"/>
            <a:r>
              <a:rPr lang="en-US" sz="2800" u="none" strike="noStrike" baseline="0" dirty="0">
                <a:latin typeface="Baskerville Old Face" panose="02020602080505020303" pitchFamily="18" charset="0"/>
              </a:rPr>
              <a:t>submitted to the Institute, Council or any of its </a:t>
            </a:r>
            <a:r>
              <a:rPr lang="en-IN" sz="2800" u="none" strike="noStrike" baseline="0" dirty="0">
                <a:latin typeface="Baskerville Old Face" panose="02020602080505020303" pitchFamily="18" charset="0"/>
              </a:rPr>
              <a:t>Committees, Director (Discipline), Board of Discipline, </a:t>
            </a:r>
            <a:r>
              <a:rPr lang="en-US" sz="2800" u="none" strike="noStrike" baseline="0" dirty="0">
                <a:latin typeface="Baskerville Old Face" panose="02020602080505020303" pitchFamily="18" charset="0"/>
              </a:rPr>
              <a:t>Disciplinary Committee, Quality Review Board or the Appellate Authority any particulars knowing them to be </a:t>
            </a:r>
            <a:r>
              <a:rPr lang="en-IN" sz="2800" u="none" strike="noStrike" baseline="0" dirty="0">
                <a:latin typeface="Baskerville Old Face" panose="02020602080505020303" pitchFamily="18" charset="0"/>
              </a:rPr>
              <a:t>false;</a:t>
            </a:r>
            <a:endParaRPr lang="en-IN" sz="2800" dirty="0">
              <a:latin typeface="Baskerville Old Face" panose="02020602080505020303" pitchFamily="18" charset="0"/>
            </a:endParaRPr>
          </a:p>
        </p:txBody>
      </p:sp>
      <p:sp>
        <p:nvSpPr>
          <p:cNvPr id="8" name="Title 1">
            <a:extLst>
              <a:ext uri="{FF2B5EF4-FFF2-40B4-BE49-F238E27FC236}">
                <a16:creationId xmlns:a16="http://schemas.microsoft.com/office/drawing/2014/main" id="{60BC8DEF-6183-5581-B0CE-AD39227DB026}"/>
              </a:ext>
            </a:extLst>
          </p:cNvPr>
          <p:cNvSpPr>
            <a:spLocks noGrp="1"/>
          </p:cNvSpPr>
          <p:nvPr>
            <p:ph type="title"/>
          </p:nvPr>
        </p:nvSpPr>
        <p:spPr>
          <a:xfrm>
            <a:off x="762000" y="1828800"/>
            <a:ext cx="5434965" cy="430887"/>
          </a:xfrm>
        </p:spPr>
        <p:txBody>
          <a:bodyPr/>
          <a:lstStyle/>
          <a:p>
            <a:r>
              <a:rPr lang="en-IN" sz="2800" dirty="0"/>
              <a:t>General</a:t>
            </a:r>
          </a:p>
        </p:txBody>
      </p:sp>
    </p:spTree>
    <p:extLst>
      <p:ext uri="{BB962C8B-B14F-4D97-AF65-F5344CB8AC3E}">
        <p14:creationId xmlns:p14="http://schemas.microsoft.com/office/powerpoint/2010/main" val="38083529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87AB46A-AC88-BE9A-004E-00A5D385E578}"/>
              </a:ext>
            </a:extLst>
          </p:cNvPr>
          <p:cNvSpPr>
            <a:spLocks noGrp="1"/>
          </p:cNvSpPr>
          <p:nvPr>
            <p:ph type="body" idx="1"/>
          </p:nvPr>
        </p:nvSpPr>
        <p:spPr>
          <a:xfrm>
            <a:off x="541655" y="3733800"/>
            <a:ext cx="8975090" cy="861774"/>
          </a:xfrm>
        </p:spPr>
        <p:txBody>
          <a:bodyPr/>
          <a:lstStyle/>
          <a:p>
            <a:pPr algn="l"/>
            <a:r>
              <a:rPr lang="en-US" sz="2800" u="none" strike="noStrike" baseline="0" dirty="0">
                <a:latin typeface="Baskerville Old Face" panose="02020602080505020303" pitchFamily="18" charset="0"/>
              </a:rPr>
              <a:t>defalcates or embezzles moneys received in his </a:t>
            </a:r>
            <a:r>
              <a:rPr lang="en-IN" sz="2800" u="none" strike="noStrike" baseline="0" dirty="0">
                <a:latin typeface="Baskerville Old Face" panose="02020602080505020303" pitchFamily="18" charset="0"/>
              </a:rPr>
              <a:t>professional capacity.</a:t>
            </a:r>
            <a:endParaRPr lang="en-IN" sz="2800" dirty="0">
              <a:latin typeface="Baskerville Old Face" panose="02020602080505020303" pitchFamily="18" charset="0"/>
            </a:endParaRPr>
          </a:p>
        </p:txBody>
      </p:sp>
      <p:sp>
        <p:nvSpPr>
          <p:cNvPr id="4" name="Title 1">
            <a:extLst>
              <a:ext uri="{FF2B5EF4-FFF2-40B4-BE49-F238E27FC236}">
                <a16:creationId xmlns:a16="http://schemas.microsoft.com/office/drawing/2014/main" id="{4D55D351-AD51-DC66-2E8A-49146354E13F}"/>
              </a:ext>
            </a:extLst>
          </p:cNvPr>
          <p:cNvSpPr>
            <a:spLocks noGrp="1"/>
          </p:cNvSpPr>
          <p:nvPr>
            <p:ph type="title"/>
          </p:nvPr>
        </p:nvSpPr>
        <p:spPr>
          <a:xfrm>
            <a:off x="762000" y="1828800"/>
            <a:ext cx="5434965" cy="430887"/>
          </a:xfrm>
        </p:spPr>
        <p:txBody>
          <a:bodyPr/>
          <a:lstStyle/>
          <a:p>
            <a:r>
              <a:rPr lang="en-IN" sz="2800" dirty="0"/>
              <a:t>General</a:t>
            </a:r>
          </a:p>
        </p:txBody>
      </p:sp>
    </p:spTree>
    <p:extLst>
      <p:ext uri="{BB962C8B-B14F-4D97-AF65-F5344CB8AC3E}">
        <p14:creationId xmlns:p14="http://schemas.microsoft.com/office/powerpoint/2010/main" val="5472182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EFCCD4-5C1B-CECA-400E-3B9192783544}"/>
              </a:ext>
            </a:extLst>
          </p:cNvPr>
          <p:cNvSpPr txBox="1"/>
          <p:nvPr/>
        </p:nvSpPr>
        <p:spPr>
          <a:xfrm>
            <a:off x="609600" y="3200400"/>
            <a:ext cx="8077200" cy="2246769"/>
          </a:xfrm>
          <a:prstGeom prst="rect">
            <a:avLst/>
          </a:prstGeom>
          <a:noFill/>
        </p:spPr>
        <p:txBody>
          <a:bodyPr wrap="square">
            <a:spAutoFit/>
          </a:bodyPr>
          <a:lstStyle/>
          <a:p>
            <a:pPr algn="just"/>
            <a:r>
              <a:rPr lang="en-US" sz="2800" b="1" u="none" strike="noStrike" baseline="0" dirty="0">
                <a:latin typeface="Baskerville Old Face" panose="02020602080505020303" pitchFamily="18" charset="0"/>
              </a:rPr>
              <a:t>A member of the Institute, whether in practice or not, shall be deemed to be guilty of other misconduct, if he is held guilty by any civil or criminal court for an offence which is punishable with imprisonment for a term exceeding six months.                                               </a:t>
            </a:r>
            <a:r>
              <a:rPr lang="en-US" sz="2800" b="0" u="none" strike="noStrike" baseline="0" dirty="0">
                <a:latin typeface="Baskerville Old Face" panose="02020602080505020303" pitchFamily="18" charset="0"/>
              </a:rPr>
              <a:t>**</a:t>
            </a:r>
          </a:p>
        </p:txBody>
      </p:sp>
      <p:sp>
        <p:nvSpPr>
          <p:cNvPr id="6" name="Title 1">
            <a:extLst>
              <a:ext uri="{FF2B5EF4-FFF2-40B4-BE49-F238E27FC236}">
                <a16:creationId xmlns:a16="http://schemas.microsoft.com/office/drawing/2014/main" id="{9F0B08FD-21C4-A47E-A46C-34AD1266F5C6}"/>
              </a:ext>
            </a:extLst>
          </p:cNvPr>
          <p:cNvSpPr>
            <a:spLocks noGrp="1"/>
          </p:cNvSpPr>
          <p:nvPr>
            <p:ph type="title"/>
          </p:nvPr>
        </p:nvSpPr>
        <p:spPr>
          <a:xfrm>
            <a:off x="762000" y="1828800"/>
            <a:ext cx="5434965" cy="430887"/>
          </a:xfrm>
        </p:spPr>
        <p:txBody>
          <a:bodyPr/>
          <a:lstStyle/>
          <a:p>
            <a:r>
              <a:rPr lang="en-IN" sz="2800" dirty="0"/>
              <a:t>Other misconduct</a:t>
            </a:r>
          </a:p>
        </p:txBody>
      </p:sp>
    </p:spTree>
    <p:extLst>
      <p:ext uri="{BB962C8B-B14F-4D97-AF65-F5344CB8AC3E}">
        <p14:creationId xmlns:p14="http://schemas.microsoft.com/office/powerpoint/2010/main" val="5626801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24200" y="3913414"/>
            <a:ext cx="6067926" cy="847027"/>
          </a:xfrm>
          <a:prstGeom prst="rect">
            <a:avLst/>
          </a:prstGeom>
        </p:spPr>
        <p:txBody>
          <a:bodyPr vert="horz" wrap="square" lIns="0" tIns="229235" rIns="0" bIns="0" rtlCol="0">
            <a:spAutoFit/>
          </a:bodyPr>
          <a:lstStyle/>
          <a:p>
            <a:pPr marL="904875" algn="l">
              <a:lnSpc>
                <a:spcPct val="100000"/>
              </a:lnSpc>
              <a:spcBef>
                <a:spcPts val="1805"/>
              </a:spcBef>
            </a:pPr>
            <a:r>
              <a:rPr lang="en-US" sz="4000" spc="15" dirty="0">
                <a:solidFill>
                  <a:schemeClr val="tx2">
                    <a:lumMod val="75000"/>
                  </a:schemeClr>
                </a:solidFill>
                <a:latin typeface="Baskerville Old Face" panose="02020602080505020303" pitchFamily="18" charset="0"/>
              </a:rPr>
              <a:t>ESB - Recent Decisions </a:t>
            </a:r>
            <a:endParaRPr sz="4000" spc="20" dirty="0">
              <a:solidFill>
                <a:schemeClr val="tx2">
                  <a:lumMod val="75000"/>
                </a:schemeClr>
              </a:solidFill>
              <a:latin typeface="Baskerville Old Face" panose="02020602080505020303" pitchFamily="18" charset="0"/>
            </a:endParaRPr>
          </a:p>
        </p:txBody>
      </p:sp>
      <p:pic>
        <p:nvPicPr>
          <p:cNvPr id="9" name="object 9"/>
          <p:cNvPicPr/>
          <p:nvPr/>
        </p:nvPicPr>
        <p:blipFill>
          <a:blip r:embed="rId2" cstate="print"/>
          <a:stretch>
            <a:fillRect/>
          </a:stretch>
        </p:blipFill>
        <p:spPr>
          <a:xfrm>
            <a:off x="533400" y="2895600"/>
            <a:ext cx="2148278" cy="2410968"/>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Tree>
    <p:extLst>
      <p:ext uri="{BB962C8B-B14F-4D97-AF65-F5344CB8AC3E}">
        <p14:creationId xmlns:p14="http://schemas.microsoft.com/office/powerpoint/2010/main" val="17981067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3" name="object 4">
            <a:extLst>
              <a:ext uri="{FF2B5EF4-FFF2-40B4-BE49-F238E27FC236}">
                <a16:creationId xmlns:a16="http://schemas.microsoft.com/office/drawing/2014/main" id="{9A28A269-86BF-734C-0CB5-7D7E8C44AB7F}"/>
              </a:ext>
            </a:extLst>
          </p:cNvPr>
          <p:cNvSpPr txBox="1"/>
          <p:nvPr/>
        </p:nvSpPr>
        <p:spPr>
          <a:xfrm>
            <a:off x="457200" y="2846179"/>
            <a:ext cx="8124846" cy="3524042"/>
          </a:xfrm>
          <a:prstGeom prst="rect">
            <a:avLst/>
          </a:prstGeom>
        </p:spPr>
        <p:txBody>
          <a:bodyPr vert="horz" wrap="square" lIns="0" tIns="12700" rIns="0" bIns="0" rtlCol="0">
            <a:spAutoFit/>
          </a:bodyPr>
          <a:lstStyle/>
          <a:p>
            <a:pPr marL="12065" marR="132080" algn="just">
              <a:lnSpc>
                <a:spcPct val="100000"/>
              </a:lnSpc>
              <a:spcBef>
                <a:spcPts val="100"/>
              </a:spcBef>
              <a:buClr>
                <a:srgbClr val="EF7E08"/>
              </a:buClr>
              <a:buSzPct val="83333"/>
              <a:tabLst>
                <a:tab pos="149860" algn="l"/>
              </a:tabLst>
            </a:pPr>
            <a:r>
              <a:rPr sz="3200" dirty="0">
                <a:latin typeface="Baskerville Old Face" panose="02020602080505020303" pitchFamily="18" charset="0"/>
                <a:cs typeface="Arial MT"/>
              </a:rPr>
              <a:t>A</a:t>
            </a:r>
            <a:r>
              <a:rPr sz="3200" spc="-105" dirty="0">
                <a:latin typeface="Baskerville Old Face" panose="02020602080505020303" pitchFamily="18" charset="0"/>
                <a:cs typeface="Arial MT"/>
              </a:rPr>
              <a:t> </a:t>
            </a:r>
            <a:r>
              <a:rPr lang="en-US" sz="3200" spc="-105" dirty="0">
                <a:latin typeface="Baskerville Old Face" panose="02020602080505020303" pitchFamily="18" charset="0"/>
                <a:cs typeface="Arial MT"/>
              </a:rPr>
              <a:t> </a:t>
            </a:r>
            <a:r>
              <a:rPr sz="3200" b="1" spc="-5" dirty="0">
                <a:uFill>
                  <a:solidFill>
                    <a:srgbClr val="FF0000"/>
                  </a:solidFill>
                </a:uFill>
                <a:latin typeface="Baskerville Old Face" panose="02020602080505020303" pitchFamily="18" charset="0"/>
                <a:cs typeface="Arial"/>
              </a:rPr>
              <a:t>CA</a:t>
            </a:r>
            <a:r>
              <a:rPr sz="3200" b="1" spc="-55" dirty="0">
                <a:uFill>
                  <a:solidFill>
                    <a:srgbClr val="FF0000"/>
                  </a:solidFill>
                </a:uFill>
                <a:latin typeface="Baskerville Old Face" panose="02020602080505020303" pitchFamily="18" charset="0"/>
                <a:cs typeface="Arial"/>
              </a:rPr>
              <a:t> </a:t>
            </a:r>
            <a:r>
              <a:rPr sz="3200" b="1" spc="-5" dirty="0">
                <a:uFill>
                  <a:solidFill>
                    <a:srgbClr val="FF0000"/>
                  </a:solidFill>
                </a:uFill>
                <a:latin typeface="Baskerville Old Face" panose="02020602080505020303" pitchFamily="18" charset="0"/>
                <a:cs typeface="Arial"/>
              </a:rPr>
              <a:t>Firm</a:t>
            </a:r>
            <a:r>
              <a:rPr sz="3200" b="1" spc="-10" dirty="0">
                <a:uFill>
                  <a:solidFill>
                    <a:srgbClr val="FF0000"/>
                  </a:solidFill>
                </a:uFill>
                <a:latin typeface="Baskerville Old Face" panose="02020602080505020303" pitchFamily="18" charset="0"/>
                <a:cs typeface="Arial"/>
              </a:rPr>
              <a:t> </a:t>
            </a:r>
            <a:r>
              <a:rPr sz="3200" b="1" spc="-5" dirty="0">
                <a:uFill>
                  <a:solidFill>
                    <a:srgbClr val="FF0000"/>
                  </a:solidFill>
                </a:uFill>
                <a:latin typeface="Baskerville Old Face" panose="02020602080505020303" pitchFamily="18" charset="0"/>
                <a:cs typeface="Arial"/>
              </a:rPr>
              <a:t>may</a:t>
            </a:r>
            <a:r>
              <a:rPr sz="3200" b="1" spc="10" dirty="0">
                <a:uFill>
                  <a:solidFill>
                    <a:srgbClr val="FF0000"/>
                  </a:solidFill>
                </a:uFill>
                <a:latin typeface="Baskerville Old Face" panose="02020602080505020303" pitchFamily="18" charset="0"/>
                <a:cs typeface="Arial"/>
              </a:rPr>
              <a:t> </a:t>
            </a:r>
            <a:r>
              <a:rPr sz="3200" b="1" spc="-5" dirty="0">
                <a:uFill>
                  <a:solidFill>
                    <a:srgbClr val="FF0000"/>
                  </a:solidFill>
                </a:uFill>
                <a:latin typeface="Baskerville Old Face" panose="02020602080505020303" pitchFamily="18" charset="0"/>
                <a:cs typeface="Arial"/>
              </a:rPr>
              <a:t>register</a:t>
            </a:r>
            <a:r>
              <a:rPr sz="3200" b="1" spc="10" dirty="0">
                <a:uFill>
                  <a:solidFill>
                    <a:srgbClr val="FF0000"/>
                  </a:solidFill>
                </a:uFill>
                <a:latin typeface="Baskerville Old Face" panose="02020602080505020303" pitchFamily="18" charset="0"/>
                <a:cs typeface="Arial"/>
              </a:rPr>
              <a:t> </a:t>
            </a:r>
            <a:r>
              <a:rPr sz="3200" b="1" spc="-5" dirty="0">
                <a:uFill>
                  <a:solidFill>
                    <a:srgbClr val="FF0000"/>
                  </a:solidFill>
                </a:uFill>
                <a:latin typeface="Baskerville Old Face" panose="02020602080505020303" pitchFamily="18" charset="0"/>
                <a:cs typeface="Arial"/>
              </a:rPr>
              <a:t>itself</a:t>
            </a:r>
            <a:r>
              <a:rPr sz="3200" b="1" spc="20" dirty="0">
                <a:uFill>
                  <a:solidFill>
                    <a:srgbClr val="FF0000"/>
                  </a:solidFill>
                </a:uFill>
                <a:latin typeface="Baskerville Old Face" panose="02020602080505020303" pitchFamily="18" charset="0"/>
                <a:cs typeface="Arial"/>
              </a:rPr>
              <a:t> </a:t>
            </a:r>
            <a:r>
              <a:rPr sz="3200" b="1" spc="-5" dirty="0">
                <a:uFill>
                  <a:solidFill>
                    <a:srgbClr val="FF0000"/>
                  </a:solidFill>
                </a:uFill>
                <a:latin typeface="Baskerville Old Face" panose="02020602080505020303" pitchFamily="18" charset="0"/>
                <a:cs typeface="Arial"/>
              </a:rPr>
              <a:t>on</a:t>
            </a:r>
            <a:r>
              <a:rPr sz="3200" b="1" dirty="0">
                <a:uFill>
                  <a:solidFill>
                    <a:srgbClr val="FF0000"/>
                  </a:solidFill>
                </a:uFill>
                <a:latin typeface="Baskerville Old Face" panose="02020602080505020303" pitchFamily="18" charset="0"/>
                <a:cs typeface="Arial"/>
              </a:rPr>
              <a:t> </a:t>
            </a:r>
            <a:r>
              <a:rPr sz="3200" b="1" spc="-10" dirty="0">
                <a:uFill>
                  <a:solidFill>
                    <a:srgbClr val="FF0000"/>
                  </a:solidFill>
                </a:uFill>
                <a:latin typeface="Baskerville Old Face" panose="02020602080505020303" pitchFamily="18" charset="0"/>
                <a:cs typeface="Arial"/>
              </a:rPr>
              <a:t>Udyog</a:t>
            </a:r>
            <a:r>
              <a:rPr sz="3200" b="1" spc="-50" dirty="0">
                <a:uFill>
                  <a:solidFill>
                    <a:srgbClr val="FF0000"/>
                  </a:solidFill>
                </a:uFill>
                <a:latin typeface="Baskerville Old Face" panose="02020602080505020303" pitchFamily="18" charset="0"/>
                <a:cs typeface="Arial"/>
              </a:rPr>
              <a:t> </a:t>
            </a:r>
            <a:r>
              <a:rPr sz="3200" b="1" spc="-15" dirty="0">
                <a:uFill>
                  <a:solidFill>
                    <a:srgbClr val="FF0000"/>
                  </a:solidFill>
                </a:uFill>
                <a:latin typeface="Baskerville Old Face" panose="02020602080505020303" pitchFamily="18" charset="0"/>
                <a:cs typeface="Arial"/>
              </a:rPr>
              <a:t>Aadhar</a:t>
            </a:r>
            <a:r>
              <a:rPr sz="3200" spc="-15" dirty="0">
                <a:latin typeface="Baskerville Old Face" panose="02020602080505020303" pitchFamily="18" charset="0"/>
                <a:cs typeface="Arial MT"/>
              </a:rPr>
              <a:t>,</a:t>
            </a:r>
            <a:r>
              <a:rPr sz="3200" spc="60" dirty="0">
                <a:latin typeface="Baskerville Old Face" panose="02020602080505020303" pitchFamily="18" charset="0"/>
                <a:cs typeface="Arial MT"/>
              </a:rPr>
              <a:t> </a:t>
            </a:r>
            <a:r>
              <a:rPr sz="3200" dirty="0">
                <a:latin typeface="Baskerville Old Face" panose="02020602080505020303" pitchFamily="18" charset="0"/>
                <a:cs typeface="Arial MT"/>
              </a:rPr>
              <a:t>a</a:t>
            </a:r>
            <a:r>
              <a:rPr sz="3200" spc="-5" dirty="0">
                <a:latin typeface="Baskerville Old Face" panose="02020602080505020303" pitchFamily="18" charset="0"/>
                <a:cs typeface="Arial MT"/>
              </a:rPr>
              <a:t> </a:t>
            </a:r>
            <a:r>
              <a:rPr sz="3200" spc="-20" dirty="0">
                <a:latin typeface="Baskerville Old Face" panose="02020602080505020303" pitchFamily="18" charset="0"/>
                <a:cs typeface="Arial MT"/>
              </a:rPr>
              <a:t>web</a:t>
            </a:r>
            <a:r>
              <a:rPr sz="3200" spc="45" dirty="0">
                <a:latin typeface="Baskerville Old Face" panose="02020602080505020303" pitchFamily="18" charset="0"/>
                <a:cs typeface="Arial MT"/>
              </a:rPr>
              <a:t> </a:t>
            </a:r>
            <a:r>
              <a:rPr sz="3200" spc="-10" dirty="0">
                <a:latin typeface="Baskerville Old Face" panose="02020602080505020303" pitchFamily="18" charset="0"/>
                <a:cs typeface="Arial MT"/>
              </a:rPr>
              <a:t>portal</a:t>
            </a:r>
            <a:r>
              <a:rPr sz="3200" spc="20" dirty="0">
                <a:latin typeface="Baskerville Old Face" panose="02020602080505020303" pitchFamily="18" charset="0"/>
                <a:cs typeface="Arial MT"/>
              </a:rPr>
              <a:t> </a:t>
            </a:r>
            <a:r>
              <a:rPr sz="3200" spc="-10" dirty="0">
                <a:latin typeface="Baskerville Old Face" panose="02020602080505020303" pitchFamily="18" charset="0"/>
                <a:cs typeface="Arial MT"/>
              </a:rPr>
              <a:t>of</a:t>
            </a:r>
            <a:r>
              <a:rPr sz="3200" spc="5" dirty="0">
                <a:latin typeface="Baskerville Old Face" panose="02020602080505020303" pitchFamily="18" charset="0"/>
                <a:cs typeface="Arial MT"/>
              </a:rPr>
              <a:t> </a:t>
            </a:r>
            <a:r>
              <a:rPr sz="3200" spc="-5" dirty="0">
                <a:latin typeface="Baskerville Old Face" panose="02020602080505020303" pitchFamily="18" charset="0"/>
                <a:cs typeface="Arial MT"/>
              </a:rPr>
              <a:t>Ministry </a:t>
            </a:r>
            <a:r>
              <a:rPr sz="3200" spc="-484" dirty="0">
                <a:latin typeface="Baskerville Old Face" panose="02020602080505020303" pitchFamily="18" charset="0"/>
                <a:cs typeface="Arial MT"/>
              </a:rPr>
              <a:t> </a:t>
            </a:r>
            <a:r>
              <a:rPr sz="3200" spc="-5" dirty="0">
                <a:latin typeface="Baskerville Old Face" panose="02020602080505020303" pitchFamily="18" charset="0"/>
                <a:cs typeface="Arial MT"/>
              </a:rPr>
              <a:t>Micro,</a:t>
            </a:r>
            <a:r>
              <a:rPr sz="3200" dirty="0">
                <a:latin typeface="Baskerville Old Face" panose="02020602080505020303" pitchFamily="18" charset="0"/>
                <a:cs typeface="Arial MT"/>
              </a:rPr>
              <a:t> </a:t>
            </a:r>
            <a:r>
              <a:rPr sz="3200" spc="-5" dirty="0">
                <a:latin typeface="Baskerville Old Face" panose="02020602080505020303" pitchFamily="18" charset="0"/>
                <a:cs typeface="Arial MT"/>
              </a:rPr>
              <a:t>Small</a:t>
            </a:r>
            <a:r>
              <a:rPr sz="3200" spc="15" dirty="0">
                <a:latin typeface="Baskerville Old Face" panose="02020602080505020303" pitchFamily="18" charset="0"/>
                <a:cs typeface="Arial MT"/>
              </a:rPr>
              <a:t> </a:t>
            </a:r>
            <a:r>
              <a:rPr sz="3200" spc="-5" dirty="0">
                <a:latin typeface="Baskerville Old Face" panose="02020602080505020303" pitchFamily="18" charset="0"/>
                <a:cs typeface="Arial MT"/>
              </a:rPr>
              <a:t>and</a:t>
            </a:r>
            <a:r>
              <a:rPr sz="3200" spc="-10" dirty="0">
                <a:latin typeface="Baskerville Old Face" panose="02020602080505020303" pitchFamily="18" charset="0"/>
                <a:cs typeface="Arial MT"/>
              </a:rPr>
              <a:t> Medium</a:t>
            </a:r>
            <a:r>
              <a:rPr sz="3200" spc="15" dirty="0">
                <a:latin typeface="Baskerville Old Face" panose="02020602080505020303" pitchFamily="18" charset="0"/>
                <a:cs typeface="Arial MT"/>
              </a:rPr>
              <a:t> </a:t>
            </a:r>
            <a:r>
              <a:rPr sz="3200" spc="-5" dirty="0">
                <a:latin typeface="Baskerville Old Face" panose="02020602080505020303" pitchFamily="18" charset="0"/>
                <a:cs typeface="Arial MT"/>
              </a:rPr>
              <a:t>Enterprises.</a:t>
            </a:r>
            <a:endParaRPr lang="en-US" sz="3200" spc="-5" dirty="0">
              <a:latin typeface="Baskerville Old Face" panose="02020602080505020303" pitchFamily="18" charset="0"/>
              <a:cs typeface="Arial MT"/>
            </a:endParaRPr>
          </a:p>
          <a:p>
            <a:pPr marL="149225" marR="132080" indent="-137160" algn="just">
              <a:lnSpc>
                <a:spcPct val="100000"/>
              </a:lnSpc>
              <a:spcBef>
                <a:spcPts val="100"/>
              </a:spcBef>
              <a:buClr>
                <a:srgbClr val="EF7E08"/>
              </a:buClr>
              <a:buSzPct val="83333"/>
              <a:buChar char="•"/>
              <a:tabLst>
                <a:tab pos="149860" algn="l"/>
              </a:tabLst>
            </a:pPr>
            <a:endParaRPr lang="en-IN" sz="3200" spc="-5" dirty="0">
              <a:latin typeface="Baskerville Old Face" panose="02020602080505020303" pitchFamily="18" charset="0"/>
              <a:cs typeface="Arial MT"/>
            </a:endParaRPr>
          </a:p>
          <a:p>
            <a:pPr marL="12065" marR="5080" algn="just">
              <a:lnSpc>
                <a:spcPct val="100000"/>
              </a:lnSpc>
              <a:spcBef>
                <a:spcPts val="430"/>
              </a:spcBef>
              <a:buClr>
                <a:srgbClr val="EF7E08"/>
              </a:buClr>
              <a:buSzPct val="83333"/>
              <a:tabLst>
                <a:tab pos="149860" algn="l"/>
              </a:tabLst>
            </a:pPr>
            <a:r>
              <a:rPr sz="3200" spc="-5" dirty="0">
                <a:latin typeface="Baskerville Old Face" panose="02020602080505020303" pitchFamily="18" charset="0"/>
                <a:cs typeface="Arial MT"/>
              </a:rPr>
              <a:t>There is</a:t>
            </a:r>
            <a:r>
              <a:rPr sz="3200" spc="10" dirty="0">
                <a:latin typeface="Baskerville Old Face" panose="02020602080505020303" pitchFamily="18" charset="0"/>
                <a:cs typeface="Arial MT"/>
              </a:rPr>
              <a:t> </a:t>
            </a:r>
            <a:r>
              <a:rPr sz="3200" spc="-10" dirty="0">
                <a:latin typeface="Baskerville Old Face" panose="02020602080505020303" pitchFamily="18" charset="0"/>
                <a:cs typeface="Arial MT"/>
              </a:rPr>
              <a:t>no</a:t>
            </a:r>
            <a:r>
              <a:rPr sz="3200" spc="20" dirty="0">
                <a:latin typeface="Baskerville Old Face" panose="02020602080505020303" pitchFamily="18" charset="0"/>
                <a:cs typeface="Arial MT"/>
              </a:rPr>
              <a:t> </a:t>
            </a:r>
            <a:r>
              <a:rPr sz="3200" spc="-10" dirty="0">
                <a:latin typeface="Baskerville Old Face" panose="02020602080505020303" pitchFamily="18" charset="0"/>
                <a:cs typeface="Arial MT"/>
              </a:rPr>
              <a:t>prohibition</a:t>
            </a:r>
            <a:r>
              <a:rPr sz="3200" spc="40" dirty="0">
                <a:latin typeface="Baskerville Old Face" panose="02020602080505020303" pitchFamily="18" charset="0"/>
                <a:cs typeface="Arial MT"/>
              </a:rPr>
              <a:t> </a:t>
            </a:r>
            <a:r>
              <a:rPr sz="3200" spc="-5" dirty="0">
                <a:latin typeface="Baskerville Old Face" panose="02020602080505020303" pitchFamily="18" charset="0"/>
                <a:cs typeface="Arial MT"/>
              </a:rPr>
              <a:t>for</a:t>
            </a:r>
            <a:r>
              <a:rPr sz="3200" spc="25" dirty="0">
                <a:latin typeface="Baskerville Old Face" panose="02020602080505020303" pitchFamily="18" charset="0"/>
                <a:cs typeface="Arial MT"/>
              </a:rPr>
              <a:t> </a:t>
            </a:r>
            <a:r>
              <a:rPr sz="3200" spc="-10" dirty="0">
                <a:latin typeface="Baskerville Old Face" panose="02020602080505020303" pitchFamily="18" charset="0"/>
                <a:cs typeface="Arial MT"/>
              </a:rPr>
              <a:t>internal</a:t>
            </a:r>
            <a:r>
              <a:rPr sz="3200" spc="25" dirty="0">
                <a:latin typeface="Baskerville Old Face" panose="02020602080505020303" pitchFamily="18" charset="0"/>
                <a:cs typeface="Arial MT"/>
              </a:rPr>
              <a:t> </a:t>
            </a:r>
            <a:r>
              <a:rPr sz="3200" spc="-10" dirty="0">
                <a:latin typeface="Baskerville Old Face" panose="02020602080505020303" pitchFamily="18" charset="0"/>
                <a:cs typeface="Arial MT"/>
              </a:rPr>
              <a:t>auditor</a:t>
            </a:r>
            <a:r>
              <a:rPr sz="3200" spc="35" dirty="0">
                <a:latin typeface="Baskerville Old Face" panose="02020602080505020303" pitchFamily="18" charset="0"/>
                <a:cs typeface="Arial MT"/>
              </a:rPr>
              <a:t> </a:t>
            </a:r>
            <a:r>
              <a:rPr sz="3200" spc="-10" dirty="0">
                <a:latin typeface="Baskerville Old Face" panose="02020602080505020303" pitchFamily="18" charset="0"/>
                <a:cs typeface="Arial MT"/>
              </a:rPr>
              <a:t>of</a:t>
            </a:r>
            <a:r>
              <a:rPr sz="3200" spc="15" dirty="0">
                <a:latin typeface="Baskerville Old Face" panose="02020602080505020303" pitchFamily="18" charset="0"/>
                <a:cs typeface="Arial MT"/>
              </a:rPr>
              <a:t> </a:t>
            </a:r>
            <a:r>
              <a:rPr sz="3200" dirty="0">
                <a:latin typeface="Baskerville Old Face" panose="02020602080505020303" pitchFamily="18" charset="0"/>
                <a:cs typeface="Arial MT"/>
              </a:rPr>
              <a:t>a</a:t>
            </a:r>
            <a:r>
              <a:rPr sz="3200" spc="20" dirty="0">
                <a:latin typeface="Baskerville Old Face" panose="02020602080505020303" pitchFamily="18" charset="0"/>
                <a:cs typeface="Arial MT"/>
              </a:rPr>
              <a:t> </a:t>
            </a:r>
            <a:r>
              <a:rPr sz="3200" spc="-10" dirty="0">
                <a:latin typeface="Baskerville Old Face" panose="02020602080505020303" pitchFamily="18" charset="0"/>
                <a:cs typeface="Arial MT"/>
              </a:rPr>
              <a:t>company</a:t>
            </a:r>
            <a:r>
              <a:rPr sz="3200" spc="30" dirty="0">
                <a:latin typeface="Baskerville Old Face" panose="02020602080505020303" pitchFamily="18" charset="0"/>
                <a:cs typeface="Arial MT"/>
              </a:rPr>
              <a:t> </a:t>
            </a:r>
            <a:r>
              <a:rPr sz="3200" dirty="0">
                <a:latin typeface="Baskerville Old Face" panose="02020602080505020303" pitchFamily="18" charset="0"/>
                <a:cs typeface="Arial MT"/>
              </a:rPr>
              <a:t>to</a:t>
            </a:r>
            <a:r>
              <a:rPr sz="3200" spc="5" dirty="0">
                <a:latin typeface="Baskerville Old Face" panose="02020602080505020303" pitchFamily="18" charset="0"/>
                <a:cs typeface="Arial MT"/>
              </a:rPr>
              <a:t> </a:t>
            </a:r>
            <a:r>
              <a:rPr sz="3200" spc="-10" dirty="0">
                <a:latin typeface="Baskerville Old Face" panose="02020602080505020303" pitchFamily="18" charset="0"/>
                <a:cs typeface="Arial MT"/>
              </a:rPr>
              <a:t>acquire/purchase </a:t>
            </a:r>
            <a:r>
              <a:rPr sz="3200" spc="-484" dirty="0">
                <a:latin typeface="Baskerville Old Face" panose="02020602080505020303" pitchFamily="18" charset="0"/>
                <a:cs typeface="Arial MT"/>
              </a:rPr>
              <a:t> </a:t>
            </a:r>
            <a:r>
              <a:rPr sz="3200" spc="-10" dirty="0">
                <a:latin typeface="Baskerville Old Face" panose="02020602080505020303" pitchFamily="18" charset="0"/>
                <a:cs typeface="Arial MT"/>
              </a:rPr>
              <a:t>shares</a:t>
            </a:r>
            <a:r>
              <a:rPr sz="3200" spc="15" dirty="0">
                <a:latin typeface="Baskerville Old Face" panose="02020602080505020303" pitchFamily="18" charset="0"/>
                <a:cs typeface="Arial MT"/>
              </a:rPr>
              <a:t> </a:t>
            </a:r>
            <a:r>
              <a:rPr sz="3200" spc="-10" dirty="0">
                <a:latin typeface="Baskerville Old Face" panose="02020602080505020303" pitchFamily="18" charset="0"/>
                <a:cs typeface="Arial MT"/>
              </a:rPr>
              <a:t>of</a:t>
            </a:r>
            <a:r>
              <a:rPr sz="3200" spc="5" dirty="0">
                <a:latin typeface="Baskerville Old Face" panose="02020602080505020303" pitchFamily="18" charset="0"/>
                <a:cs typeface="Arial MT"/>
              </a:rPr>
              <a:t> </a:t>
            </a:r>
            <a:r>
              <a:rPr sz="3200" spc="-5" dirty="0">
                <a:latin typeface="Baskerville Old Face" panose="02020602080505020303" pitchFamily="18" charset="0"/>
                <a:cs typeface="Arial MT"/>
              </a:rPr>
              <a:t>the</a:t>
            </a:r>
            <a:r>
              <a:rPr sz="3200" spc="-10" dirty="0">
                <a:latin typeface="Baskerville Old Face" panose="02020602080505020303" pitchFamily="18" charset="0"/>
                <a:cs typeface="Arial MT"/>
              </a:rPr>
              <a:t> </a:t>
            </a:r>
            <a:r>
              <a:rPr sz="3200" dirty="0">
                <a:latin typeface="Baskerville Old Face" panose="02020602080505020303" pitchFamily="18" charset="0"/>
                <a:cs typeface="Arial MT"/>
              </a:rPr>
              <a:t>said</a:t>
            </a:r>
            <a:r>
              <a:rPr sz="3200" spc="10" dirty="0">
                <a:latin typeface="Baskerville Old Face" panose="02020602080505020303" pitchFamily="18" charset="0"/>
                <a:cs typeface="Arial MT"/>
              </a:rPr>
              <a:t> </a:t>
            </a:r>
            <a:r>
              <a:rPr sz="3200" spc="-25" dirty="0">
                <a:latin typeface="Baskerville Old Face" panose="02020602080505020303" pitchFamily="18" charset="0"/>
                <a:cs typeface="Arial MT"/>
              </a:rPr>
              <a:t>Company.</a:t>
            </a:r>
            <a:endParaRPr sz="3200" dirty="0">
              <a:latin typeface="Baskerville Old Face" panose="02020602080505020303" pitchFamily="18" charset="0"/>
              <a:cs typeface="Arial MT"/>
            </a:endParaRPr>
          </a:p>
        </p:txBody>
      </p:sp>
    </p:spTree>
    <p:extLst>
      <p:ext uri="{BB962C8B-B14F-4D97-AF65-F5344CB8AC3E}">
        <p14:creationId xmlns:p14="http://schemas.microsoft.com/office/powerpoint/2010/main" val="41127879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D56A8DFA-BFA8-4553-B6C7-7D02EBE5134D}"/>
              </a:ext>
            </a:extLst>
          </p:cNvPr>
          <p:cNvSpPr txBox="1"/>
          <p:nvPr/>
        </p:nvSpPr>
        <p:spPr>
          <a:xfrm>
            <a:off x="152400" y="2867950"/>
            <a:ext cx="8421625" cy="3590727"/>
          </a:xfrm>
          <a:prstGeom prst="rect">
            <a:avLst/>
          </a:prstGeom>
          <a:noFill/>
        </p:spPr>
        <p:txBody>
          <a:bodyPr wrap="square">
            <a:spAutoFit/>
          </a:bodyPr>
          <a:lstStyle/>
          <a:p>
            <a:pPr marL="149860" indent="-137160" algn="just">
              <a:lnSpc>
                <a:spcPct val="100000"/>
              </a:lnSpc>
              <a:spcBef>
                <a:spcPts val="430"/>
              </a:spcBef>
              <a:buClr>
                <a:srgbClr val="EF7E08"/>
              </a:buClr>
              <a:buSzPct val="83333"/>
              <a:buChar char="•"/>
              <a:tabLst>
                <a:tab pos="149860" algn="l"/>
              </a:tabLst>
            </a:pPr>
            <a:r>
              <a:rPr lang="en-US" sz="2800" dirty="0">
                <a:solidFill>
                  <a:schemeClr val="tx2">
                    <a:lumMod val="75000"/>
                  </a:schemeClr>
                </a:solidFill>
                <a:latin typeface="Baskerville Old Face" panose="02020602080505020303" pitchFamily="18" charset="0"/>
                <a:cs typeface="Arial MT"/>
              </a:rPr>
              <a:t>A</a:t>
            </a:r>
            <a:r>
              <a:rPr lang="en-US" sz="2800" spc="-10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Chartered</a:t>
            </a:r>
            <a:r>
              <a:rPr lang="en-US" sz="2800" spc="-10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Accountant</a:t>
            </a:r>
            <a:r>
              <a:rPr lang="en-US" sz="2800" spc="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in</a:t>
            </a:r>
            <a:r>
              <a:rPr lang="en-US" sz="2800" spc="1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practice</a:t>
            </a:r>
            <a:r>
              <a:rPr lang="en-US" sz="2800" spc="10"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being</a:t>
            </a:r>
            <a:r>
              <a:rPr lang="en-US" sz="2800" spc="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Director</a:t>
            </a:r>
            <a:r>
              <a:rPr lang="en-US" sz="2800" spc="15" dirty="0">
                <a:solidFill>
                  <a:schemeClr val="tx2">
                    <a:lumMod val="75000"/>
                  </a:schemeClr>
                </a:solidFill>
                <a:latin typeface="Baskerville Old Face" panose="02020602080505020303" pitchFamily="18" charset="0"/>
                <a:cs typeface="Arial MT"/>
              </a:rPr>
              <a:t> </a:t>
            </a:r>
            <a:r>
              <a:rPr lang="en-US" sz="2800" spc="-5" dirty="0" err="1">
                <a:solidFill>
                  <a:schemeClr val="tx2">
                    <a:lumMod val="75000"/>
                  </a:schemeClr>
                </a:solidFill>
                <a:latin typeface="Baskerville Old Face" panose="02020602080505020303" pitchFamily="18" charset="0"/>
                <a:cs typeface="Arial MT"/>
              </a:rPr>
              <a:t>Simplicitor</a:t>
            </a:r>
            <a:r>
              <a:rPr lang="en-US" sz="2800" spc="1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in</a:t>
            </a:r>
            <a:r>
              <a:rPr lang="en-US" sz="2800" spc="10" dirty="0">
                <a:solidFill>
                  <a:schemeClr val="tx2">
                    <a:lumMod val="75000"/>
                  </a:schemeClr>
                </a:solidFill>
                <a:latin typeface="Baskerville Old Face" panose="02020602080505020303" pitchFamily="18" charset="0"/>
                <a:cs typeface="Arial MT"/>
              </a:rPr>
              <a:t> </a:t>
            </a:r>
            <a:r>
              <a:rPr lang="en-US" sz="2800" dirty="0">
                <a:solidFill>
                  <a:schemeClr val="tx2">
                    <a:lumMod val="75000"/>
                  </a:schemeClr>
                </a:solidFill>
                <a:latin typeface="Baskerville Old Face" panose="02020602080505020303" pitchFamily="18" charset="0"/>
                <a:cs typeface="Arial MT"/>
              </a:rPr>
              <a:t>a</a:t>
            </a:r>
            <a:r>
              <a:rPr lang="en-US" sz="2800" spc="10"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Company </a:t>
            </a:r>
            <a:r>
              <a:rPr lang="en-US" sz="2800" b="1" spc="-5" dirty="0">
                <a:solidFill>
                  <a:schemeClr val="tx2">
                    <a:lumMod val="75000"/>
                  </a:schemeClr>
                </a:solidFill>
                <a:uFill>
                  <a:solidFill>
                    <a:srgbClr val="FF0000"/>
                  </a:solidFill>
                </a:uFill>
                <a:latin typeface="Baskerville Old Face" panose="02020602080505020303" pitchFamily="18" charset="0"/>
                <a:cs typeface="Arial"/>
              </a:rPr>
              <a:t>cannot</a:t>
            </a:r>
            <a:r>
              <a:rPr lang="en-US" sz="2800" b="1" spc="-20" dirty="0">
                <a:solidFill>
                  <a:schemeClr val="tx2">
                    <a:lumMod val="75000"/>
                  </a:schemeClr>
                </a:solidFill>
                <a:uFill>
                  <a:solidFill>
                    <a:srgbClr val="FF0000"/>
                  </a:solidFill>
                </a:uFill>
                <a:latin typeface="Baskerville Old Face" panose="02020602080505020303" pitchFamily="18" charset="0"/>
                <a:cs typeface="Arial"/>
              </a:rPr>
              <a:t> </a:t>
            </a:r>
            <a:r>
              <a:rPr lang="en-US" sz="2800" b="1" dirty="0">
                <a:solidFill>
                  <a:schemeClr val="tx2">
                    <a:lumMod val="75000"/>
                  </a:schemeClr>
                </a:solidFill>
                <a:uFill>
                  <a:solidFill>
                    <a:srgbClr val="FF0000"/>
                  </a:solidFill>
                </a:uFill>
                <a:latin typeface="Baskerville Old Face" panose="02020602080505020303" pitchFamily="18" charset="0"/>
                <a:cs typeface="Arial"/>
              </a:rPr>
              <a:t>sign </a:t>
            </a:r>
            <a:r>
              <a:rPr lang="en-US" sz="2800" b="1" spc="-5" dirty="0">
                <a:solidFill>
                  <a:schemeClr val="tx2">
                    <a:lumMod val="75000"/>
                  </a:schemeClr>
                </a:solidFill>
                <a:uFill>
                  <a:solidFill>
                    <a:srgbClr val="FF0000"/>
                  </a:solidFill>
                </a:uFill>
                <a:latin typeface="Baskerville Old Face" panose="02020602080505020303" pitchFamily="18" charset="0"/>
                <a:cs typeface="Arial"/>
              </a:rPr>
              <a:t>ROC</a:t>
            </a:r>
            <a:r>
              <a:rPr lang="en-US" sz="2800" b="1" dirty="0">
                <a:solidFill>
                  <a:schemeClr val="tx2">
                    <a:lumMod val="75000"/>
                  </a:schemeClr>
                </a:solidFill>
                <a:uFill>
                  <a:solidFill>
                    <a:srgbClr val="FF0000"/>
                  </a:solidFill>
                </a:uFill>
                <a:latin typeface="Baskerville Old Face" panose="02020602080505020303" pitchFamily="18" charset="0"/>
                <a:cs typeface="Arial"/>
              </a:rPr>
              <a:t> </a:t>
            </a:r>
            <a:r>
              <a:rPr lang="en-US" sz="2800" b="1" spc="-5" dirty="0">
                <a:solidFill>
                  <a:schemeClr val="tx2">
                    <a:lumMod val="75000"/>
                  </a:schemeClr>
                </a:solidFill>
                <a:uFill>
                  <a:solidFill>
                    <a:srgbClr val="FF0000"/>
                  </a:solidFill>
                </a:uFill>
                <a:latin typeface="Baskerville Old Face" panose="02020602080505020303" pitchFamily="18" charset="0"/>
                <a:cs typeface="Arial"/>
              </a:rPr>
              <a:t>Forms</a:t>
            </a:r>
            <a:r>
              <a:rPr lang="en-US" sz="2800" b="1" spc="-10" dirty="0">
                <a:solidFill>
                  <a:schemeClr val="tx2">
                    <a:lumMod val="75000"/>
                  </a:schemeClr>
                </a:solidFill>
                <a:uFill>
                  <a:solidFill>
                    <a:srgbClr val="FF0000"/>
                  </a:solidFill>
                </a:uFill>
                <a:latin typeface="Baskerville Old Face" panose="02020602080505020303" pitchFamily="18" charset="0"/>
                <a:cs typeface="Arial"/>
              </a:rPr>
              <a:t> </a:t>
            </a:r>
            <a:r>
              <a:rPr lang="en-US" sz="2800" b="1" spc="-5" dirty="0">
                <a:solidFill>
                  <a:schemeClr val="tx2">
                    <a:lumMod val="75000"/>
                  </a:schemeClr>
                </a:solidFill>
                <a:uFill>
                  <a:solidFill>
                    <a:srgbClr val="FF0000"/>
                  </a:solidFill>
                </a:uFill>
                <a:latin typeface="Baskerville Old Face" panose="02020602080505020303" pitchFamily="18" charset="0"/>
                <a:cs typeface="Arial"/>
              </a:rPr>
              <a:t>of</a:t>
            </a:r>
            <a:r>
              <a:rPr lang="en-US" sz="2800" b="1" spc="15" dirty="0">
                <a:solidFill>
                  <a:schemeClr val="tx2">
                    <a:lumMod val="75000"/>
                  </a:schemeClr>
                </a:solidFill>
                <a:uFill>
                  <a:solidFill>
                    <a:srgbClr val="FF0000"/>
                  </a:solidFill>
                </a:uFill>
                <a:latin typeface="Baskerville Old Face" panose="02020602080505020303" pitchFamily="18" charset="0"/>
                <a:cs typeface="Arial"/>
              </a:rPr>
              <a:t> </a:t>
            </a:r>
            <a:r>
              <a:rPr lang="en-US" sz="2800" b="1" spc="-5" dirty="0">
                <a:solidFill>
                  <a:schemeClr val="tx2">
                    <a:lumMod val="75000"/>
                  </a:schemeClr>
                </a:solidFill>
                <a:uFill>
                  <a:solidFill>
                    <a:srgbClr val="FF0000"/>
                  </a:solidFill>
                </a:uFill>
                <a:latin typeface="Baskerville Old Face" panose="02020602080505020303" pitchFamily="18" charset="0"/>
                <a:cs typeface="Arial"/>
              </a:rPr>
              <a:t>the</a:t>
            </a:r>
            <a:r>
              <a:rPr lang="en-US" sz="2800" b="1" spc="-10" dirty="0">
                <a:solidFill>
                  <a:schemeClr val="tx2">
                    <a:lumMod val="75000"/>
                  </a:schemeClr>
                </a:solidFill>
                <a:uFill>
                  <a:solidFill>
                    <a:srgbClr val="FF0000"/>
                  </a:solidFill>
                </a:uFill>
                <a:latin typeface="Baskerville Old Face" panose="02020602080505020303" pitchFamily="18" charset="0"/>
                <a:cs typeface="Arial"/>
              </a:rPr>
              <a:t> </a:t>
            </a:r>
            <a:r>
              <a:rPr lang="en-US" sz="2800" b="1" spc="-5" dirty="0">
                <a:solidFill>
                  <a:schemeClr val="tx2">
                    <a:lumMod val="75000"/>
                  </a:schemeClr>
                </a:solidFill>
                <a:uFill>
                  <a:solidFill>
                    <a:srgbClr val="FF0000"/>
                  </a:solidFill>
                </a:uFill>
                <a:latin typeface="Baskerville Old Face" panose="02020602080505020303" pitchFamily="18" charset="0"/>
                <a:cs typeface="Arial"/>
              </a:rPr>
              <a:t>Company </a:t>
            </a:r>
            <a:r>
              <a:rPr lang="en-US" sz="2800" spc="-10" dirty="0">
                <a:solidFill>
                  <a:schemeClr val="tx2">
                    <a:lumMod val="75000"/>
                  </a:schemeClr>
                </a:solidFill>
                <a:latin typeface="Baskerville Old Face" panose="02020602080505020303" pitchFamily="18" charset="0"/>
                <a:cs typeface="Arial MT"/>
              </a:rPr>
              <a:t>as</a:t>
            </a:r>
            <a:r>
              <a:rPr lang="en-US" sz="280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it</a:t>
            </a:r>
            <a:r>
              <a:rPr lang="en-US" sz="2800" spc="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is</a:t>
            </a:r>
            <a:r>
              <a:rPr lang="en-US" sz="2800" dirty="0">
                <a:solidFill>
                  <a:schemeClr val="tx2">
                    <a:lumMod val="75000"/>
                  </a:schemeClr>
                </a:solidFill>
                <a:latin typeface="Baskerville Old Face" panose="02020602080505020303" pitchFamily="18" charset="0"/>
                <a:cs typeface="Arial MT"/>
              </a:rPr>
              <a:t> a</a:t>
            </a:r>
            <a:r>
              <a:rPr lang="en-US" sz="2800" spc="1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direct</a:t>
            </a:r>
            <a:r>
              <a:rPr lang="en-US" sz="2800" spc="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conflict</a:t>
            </a:r>
            <a:r>
              <a:rPr lang="en-US" sz="2800" spc="25"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of</a:t>
            </a:r>
            <a:r>
              <a:rPr lang="en-US" sz="2800" spc="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role.</a:t>
            </a:r>
          </a:p>
          <a:p>
            <a:pPr marL="149225" algn="just">
              <a:lnSpc>
                <a:spcPct val="100000"/>
              </a:lnSpc>
              <a:spcBef>
                <a:spcPts val="5"/>
              </a:spcBef>
            </a:pPr>
            <a:endParaRPr lang="en-US" sz="2800" dirty="0">
              <a:solidFill>
                <a:schemeClr val="tx2">
                  <a:lumMod val="75000"/>
                </a:schemeClr>
              </a:solidFill>
              <a:latin typeface="Baskerville Old Face" panose="02020602080505020303" pitchFamily="18" charset="0"/>
              <a:cs typeface="Arial MT"/>
            </a:endParaRPr>
          </a:p>
          <a:p>
            <a:pPr marL="149225" marR="102870" indent="-137160" algn="just">
              <a:lnSpc>
                <a:spcPct val="100000"/>
              </a:lnSpc>
              <a:spcBef>
                <a:spcPts val="430"/>
              </a:spcBef>
              <a:buClr>
                <a:srgbClr val="EF7E08"/>
              </a:buClr>
              <a:buSzPct val="83333"/>
              <a:buChar char="•"/>
              <a:tabLst>
                <a:tab pos="149860" algn="l"/>
              </a:tabLst>
            </a:pPr>
            <a:r>
              <a:rPr lang="en-US" sz="2800" dirty="0">
                <a:solidFill>
                  <a:schemeClr val="tx2">
                    <a:lumMod val="75000"/>
                  </a:schemeClr>
                </a:solidFill>
                <a:latin typeface="Baskerville Old Face" panose="02020602080505020303" pitchFamily="18" charset="0"/>
                <a:cs typeface="Arial MT"/>
              </a:rPr>
              <a:t>It </a:t>
            </a:r>
            <a:r>
              <a:rPr lang="en-US" sz="2800" spc="-5" dirty="0">
                <a:solidFill>
                  <a:schemeClr val="tx2">
                    <a:lumMod val="75000"/>
                  </a:schemeClr>
                </a:solidFill>
                <a:latin typeface="Baskerville Old Face" panose="02020602080505020303" pitchFamily="18" charset="0"/>
                <a:cs typeface="Arial MT"/>
              </a:rPr>
              <a:t>is </a:t>
            </a:r>
            <a:r>
              <a:rPr lang="en-US" sz="2800" b="1" spc="-5" dirty="0">
                <a:solidFill>
                  <a:schemeClr val="tx2">
                    <a:lumMod val="75000"/>
                  </a:schemeClr>
                </a:solidFill>
                <a:latin typeface="Baskerville Old Face" panose="02020602080505020303" pitchFamily="18" charset="0"/>
                <a:cs typeface="Arial"/>
              </a:rPr>
              <a:t>permissible </a:t>
            </a:r>
            <a:r>
              <a:rPr lang="en-US" sz="2800" b="1" dirty="0">
                <a:solidFill>
                  <a:schemeClr val="tx2">
                    <a:lumMod val="75000"/>
                  </a:schemeClr>
                </a:solidFill>
                <a:latin typeface="Baskerville Old Face" panose="02020602080505020303" pitchFamily="18" charset="0"/>
                <a:cs typeface="Arial"/>
              </a:rPr>
              <a:t>for two </a:t>
            </a:r>
            <a:r>
              <a:rPr lang="en-US" sz="2800" b="1" spc="-5" dirty="0">
                <a:solidFill>
                  <a:schemeClr val="tx2">
                    <a:lumMod val="75000"/>
                  </a:schemeClr>
                </a:solidFill>
                <a:latin typeface="Baskerville Old Face" panose="02020602080505020303" pitchFamily="18" charset="0"/>
                <a:cs typeface="Arial"/>
              </a:rPr>
              <a:t>or more Chartered </a:t>
            </a:r>
            <a:r>
              <a:rPr lang="en-US" sz="2800" b="1" spc="-10" dirty="0">
                <a:solidFill>
                  <a:schemeClr val="tx2">
                    <a:lumMod val="75000"/>
                  </a:schemeClr>
                </a:solidFill>
                <a:latin typeface="Baskerville Old Face" panose="02020602080505020303" pitchFamily="18" charset="0"/>
                <a:cs typeface="Arial"/>
              </a:rPr>
              <a:t>Accountants </a:t>
            </a:r>
            <a:r>
              <a:rPr lang="en-US" sz="2800" spc="-5" dirty="0">
                <a:solidFill>
                  <a:schemeClr val="tx2">
                    <a:lumMod val="75000"/>
                  </a:schemeClr>
                </a:solidFill>
                <a:latin typeface="Baskerville Old Face" panose="02020602080505020303" pitchFamily="18" charset="0"/>
                <a:cs typeface="Arial MT"/>
              </a:rPr>
              <a:t>in practice </a:t>
            </a:r>
            <a:r>
              <a:rPr lang="en-US" sz="280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collectively</a:t>
            </a:r>
            <a:r>
              <a:rPr lang="en-US" sz="2800" spc="20" dirty="0">
                <a:solidFill>
                  <a:schemeClr val="tx2">
                    <a:lumMod val="75000"/>
                  </a:schemeClr>
                </a:solidFill>
                <a:latin typeface="Baskerville Old Face" panose="02020602080505020303" pitchFamily="18" charset="0"/>
                <a:cs typeface="Arial MT"/>
              </a:rPr>
              <a:t> </a:t>
            </a:r>
            <a:r>
              <a:rPr lang="en-US" sz="2800" dirty="0">
                <a:solidFill>
                  <a:schemeClr val="tx2">
                    <a:lumMod val="75000"/>
                  </a:schemeClr>
                </a:solidFill>
                <a:latin typeface="Baskerville Old Face" panose="02020602080505020303" pitchFamily="18" charset="0"/>
                <a:cs typeface="Arial MT"/>
              </a:rPr>
              <a:t>to</a:t>
            </a:r>
            <a:r>
              <a:rPr lang="en-US" sz="2800" spc="-5" dirty="0">
                <a:solidFill>
                  <a:schemeClr val="tx2">
                    <a:lumMod val="75000"/>
                  </a:schemeClr>
                </a:solidFill>
                <a:latin typeface="Baskerville Old Face" panose="02020602080505020303" pitchFamily="18" charset="0"/>
                <a:cs typeface="Arial MT"/>
              </a:rPr>
              <a:t> have</a:t>
            </a:r>
            <a:r>
              <a:rPr lang="en-US" sz="2800" spc="15"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joint</a:t>
            </a:r>
            <a:r>
              <a:rPr lang="en-US" sz="2800" spc="25"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training</a:t>
            </a:r>
            <a:r>
              <a:rPr lang="en-US" sz="2800" spc="1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session</a:t>
            </a:r>
            <a:r>
              <a:rPr lang="en-US" sz="2800" spc="15"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for</a:t>
            </a:r>
            <a:r>
              <a:rPr lang="en-US" sz="2800" spc="20"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their</a:t>
            </a:r>
            <a:r>
              <a:rPr lang="en-US" sz="2800" spc="15"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clients</a:t>
            </a:r>
            <a:r>
              <a:rPr lang="en-US" sz="2800" spc="25"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on</a:t>
            </a:r>
            <a:r>
              <a:rPr lang="en-US" sz="2800" spc="15" dirty="0">
                <a:solidFill>
                  <a:schemeClr val="tx2">
                    <a:lumMod val="75000"/>
                  </a:schemeClr>
                </a:solidFill>
                <a:latin typeface="Baskerville Old Face" panose="02020602080505020303" pitchFamily="18" charset="0"/>
                <a:cs typeface="Arial MT"/>
              </a:rPr>
              <a:t> </a:t>
            </a:r>
            <a:r>
              <a:rPr lang="en-US" sz="2800" spc="-50" dirty="0">
                <a:solidFill>
                  <a:schemeClr val="tx2">
                    <a:lumMod val="75000"/>
                  </a:schemeClr>
                </a:solidFill>
                <a:latin typeface="Baskerville Old Face" panose="02020602080505020303" pitchFamily="18" charset="0"/>
                <a:cs typeface="Arial MT"/>
              </a:rPr>
              <a:t>GST,</a:t>
            </a:r>
            <a:r>
              <a:rPr lang="en-US" sz="2800" spc="-10" dirty="0">
                <a:solidFill>
                  <a:schemeClr val="tx2">
                    <a:lumMod val="75000"/>
                  </a:schemeClr>
                </a:solidFill>
                <a:latin typeface="Baskerville Old Face" panose="02020602080505020303" pitchFamily="18" charset="0"/>
                <a:cs typeface="Arial MT"/>
              </a:rPr>
              <a:t> and</a:t>
            </a:r>
            <a:r>
              <a:rPr lang="en-US" sz="2800" spc="1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share </a:t>
            </a:r>
            <a:r>
              <a:rPr lang="en-US" sz="2800" spc="-484"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the</a:t>
            </a:r>
            <a:r>
              <a:rPr lang="en-US" sz="2800" spc="5" dirty="0">
                <a:solidFill>
                  <a:schemeClr val="tx2">
                    <a:lumMod val="75000"/>
                  </a:schemeClr>
                </a:solidFill>
                <a:latin typeface="Baskerville Old Face" panose="02020602080505020303" pitchFamily="18" charset="0"/>
                <a:cs typeface="Arial MT"/>
              </a:rPr>
              <a:t> </a:t>
            </a:r>
            <a:r>
              <a:rPr lang="en-US" sz="2800" spc="-10" dirty="0">
                <a:solidFill>
                  <a:schemeClr val="tx2">
                    <a:lumMod val="75000"/>
                  </a:schemeClr>
                </a:solidFill>
                <a:latin typeface="Baskerville Old Face" panose="02020602080505020303" pitchFamily="18" charset="0"/>
                <a:cs typeface="Arial MT"/>
              </a:rPr>
              <a:t>fees</a:t>
            </a:r>
            <a:r>
              <a:rPr lang="en-US" sz="280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collected</a:t>
            </a:r>
            <a:r>
              <a:rPr lang="en-US" sz="2800" spc="1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from </a:t>
            </a:r>
            <a:r>
              <a:rPr lang="en-US" sz="2800" dirty="0">
                <a:solidFill>
                  <a:schemeClr val="tx2">
                    <a:lumMod val="75000"/>
                  </a:schemeClr>
                </a:solidFill>
                <a:latin typeface="Baskerville Old Face" panose="02020602080505020303" pitchFamily="18" charset="0"/>
                <a:cs typeface="Arial MT"/>
              </a:rPr>
              <a:t>the</a:t>
            </a:r>
            <a:r>
              <a:rPr lang="en-US" sz="2800" spc="-1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clients</a:t>
            </a:r>
            <a:r>
              <a:rPr lang="en-US" sz="2800" dirty="0">
                <a:solidFill>
                  <a:schemeClr val="tx2">
                    <a:lumMod val="75000"/>
                  </a:schemeClr>
                </a:solidFill>
                <a:latin typeface="Baskerville Old Face" panose="02020602080505020303" pitchFamily="18" charset="0"/>
                <a:cs typeface="Arial MT"/>
              </a:rPr>
              <a:t> </a:t>
            </a:r>
            <a:r>
              <a:rPr lang="en-US" sz="2800" spc="-5" dirty="0">
                <a:solidFill>
                  <a:schemeClr val="tx2">
                    <a:lumMod val="75000"/>
                  </a:schemeClr>
                </a:solidFill>
                <a:latin typeface="Baskerville Old Face" panose="02020602080505020303" pitchFamily="18" charset="0"/>
                <a:cs typeface="Arial MT"/>
              </a:rPr>
              <a:t>thereof.</a:t>
            </a:r>
            <a:endParaRPr lang="en-US" sz="2800" dirty="0">
              <a:solidFill>
                <a:schemeClr val="tx2">
                  <a:lumMod val="75000"/>
                </a:schemeClr>
              </a:solidFill>
              <a:latin typeface="Baskerville Old Face" panose="02020602080505020303" pitchFamily="18" charset="0"/>
              <a:cs typeface="Arial MT"/>
            </a:endParaRPr>
          </a:p>
        </p:txBody>
      </p:sp>
    </p:spTree>
    <p:extLst>
      <p:ext uri="{BB962C8B-B14F-4D97-AF65-F5344CB8AC3E}">
        <p14:creationId xmlns:p14="http://schemas.microsoft.com/office/powerpoint/2010/main" val="141099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sp>
        <p:nvSpPr>
          <p:cNvPr id="6" name="object 6"/>
          <p:cNvSpPr/>
          <p:nvPr/>
        </p:nvSpPr>
        <p:spPr>
          <a:xfrm>
            <a:off x="7405116" y="6263639"/>
            <a:ext cx="393700" cy="132715"/>
          </a:xfrm>
          <a:custGeom>
            <a:avLst/>
            <a:gdLst/>
            <a:ahLst/>
            <a:cxnLst/>
            <a:rect l="l" t="t" r="r" b="b"/>
            <a:pathLst>
              <a:path w="393700" h="132714">
                <a:moveTo>
                  <a:pt x="266700" y="132588"/>
                </a:moveTo>
                <a:lnTo>
                  <a:pt x="0" y="0"/>
                </a:lnTo>
                <a:lnTo>
                  <a:pt x="393191" y="0"/>
                </a:lnTo>
                <a:lnTo>
                  <a:pt x="266700" y="132588"/>
                </a:lnTo>
                <a:close/>
              </a:path>
            </a:pathLst>
          </a:custGeom>
          <a:solidFill>
            <a:srgbClr val="D16E00"/>
          </a:solidFill>
        </p:spPr>
        <p:txBody>
          <a:bodyPr wrap="square" lIns="0" tIns="0" rIns="0" bIns="0" rtlCol="0"/>
          <a:lstStyle/>
          <a:p>
            <a:endParaRPr/>
          </a:p>
        </p:txBody>
      </p:sp>
      <p:sp>
        <p:nvSpPr>
          <p:cNvPr id="10" name="object 10"/>
          <p:cNvSpPr/>
          <p:nvPr/>
        </p:nvSpPr>
        <p:spPr>
          <a:xfrm>
            <a:off x="7408164" y="5963411"/>
            <a:ext cx="304800" cy="303530"/>
          </a:xfrm>
          <a:custGeom>
            <a:avLst/>
            <a:gdLst/>
            <a:ahLst/>
            <a:cxnLst/>
            <a:rect l="l" t="t" r="r" b="b"/>
            <a:pathLst>
              <a:path w="304800" h="303529">
                <a:moveTo>
                  <a:pt x="304800" y="303275"/>
                </a:moveTo>
                <a:lnTo>
                  <a:pt x="0" y="303275"/>
                </a:lnTo>
                <a:lnTo>
                  <a:pt x="304800" y="0"/>
                </a:lnTo>
                <a:lnTo>
                  <a:pt x="304800" y="303275"/>
                </a:lnTo>
                <a:close/>
              </a:path>
            </a:pathLst>
          </a:custGeom>
          <a:solidFill>
            <a:srgbClr val="FF9700"/>
          </a:solidFill>
        </p:spPr>
        <p:txBody>
          <a:bodyPr wrap="square" lIns="0" tIns="0" rIns="0" bIns="0" rtlCol="0"/>
          <a:lstStyle/>
          <a:p>
            <a:endParaRPr/>
          </a:p>
        </p:txBody>
      </p:sp>
      <p:grpSp>
        <p:nvGrpSpPr>
          <p:cNvPr id="14" name="object 14"/>
          <p:cNvGrpSpPr/>
          <p:nvPr/>
        </p:nvGrpSpPr>
        <p:grpSpPr>
          <a:xfrm>
            <a:off x="758952" y="1944623"/>
            <a:ext cx="330835" cy="294640"/>
            <a:chOff x="758952" y="1944623"/>
            <a:chExt cx="330835" cy="294640"/>
          </a:xfrm>
        </p:grpSpPr>
        <p:sp>
          <p:nvSpPr>
            <p:cNvPr id="15" name="object 15"/>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6" name="object 16"/>
            <p:cNvPicPr/>
            <p:nvPr/>
          </p:nvPicPr>
          <p:blipFill>
            <a:blip r:embed="rId2" cstate="print"/>
            <a:stretch>
              <a:fillRect/>
            </a:stretch>
          </p:blipFill>
          <p:spPr>
            <a:xfrm>
              <a:off x="826007" y="2017775"/>
              <a:ext cx="190499" cy="105156"/>
            </a:xfrm>
            <a:prstGeom prst="rect">
              <a:avLst/>
            </a:prstGeom>
          </p:spPr>
        </p:pic>
      </p:grpSp>
      <p:pic>
        <p:nvPicPr>
          <p:cNvPr id="17" name="object 17"/>
          <p:cNvPicPr/>
          <p:nvPr/>
        </p:nvPicPr>
        <p:blipFill>
          <a:blip r:embed="rId3" cstate="print"/>
          <a:stretch>
            <a:fillRect/>
          </a:stretch>
        </p:blipFill>
        <p:spPr>
          <a:xfrm>
            <a:off x="8229600" y="1341120"/>
            <a:ext cx="1207007" cy="1182623"/>
          </a:xfrm>
          <a:prstGeom prst="rect">
            <a:avLst/>
          </a:prstGeom>
        </p:spPr>
      </p:pic>
      <p:sp>
        <p:nvSpPr>
          <p:cNvPr id="22" name="object 12"/>
          <p:cNvSpPr txBox="1">
            <a:spLocks/>
          </p:cNvSpPr>
          <p:nvPr/>
        </p:nvSpPr>
        <p:spPr>
          <a:xfrm>
            <a:off x="1349755" y="1887680"/>
            <a:ext cx="4848860" cy="366767"/>
          </a:xfrm>
          <a:prstGeom prst="rect">
            <a:avLst/>
          </a:prstGeom>
        </p:spPr>
        <p:txBody>
          <a:bodyPr vert="horz" wrap="square" lIns="0" tIns="12700" rIns="0" bIns="0" rtlCol="0">
            <a:spAutoFit/>
          </a:bodyPr>
          <a:lstStyle>
            <a:lvl1pPr>
              <a:defRPr sz="2000" b="1" i="0">
                <a:solidFill>
                  <a:schemeClr val="bg1"/>
                </a:solidFill>
                <a:latin typeface="Roboto Cn"/>
                <a:ea typeface="+mj-ea"/>
                <a:cs typeface="Roboto Cn"/>
              </a:defRPr>
            </a:lvl1pPr>
          </a:lstStyle>
          <a:p>
            <a:pPr marL="12700">
              <a:spcBef>
                <a:spcPts val="100"/>
              </a:spcBef>
            </a:pPr>
            <a:r>
              <a:rPr lang="en-US" sz="2300" spc="5" dirty="0"/>
              <a:t>Contents at a Glance  - Volume  II</a:t>
            </a:r>
            <a:endParaRPr lang="en-US" sz="2300" dirty="0"/>
          </a:p>
        </p:txBody>
      </p:sp>
      <p:graphicFrame>
        <p:nvGraphicFramePr>
          <p:cNvPr id="23" name="Table 22"/>
          <p:cNvGraphicFramePr>
            <a:graphicFrameLocks noGrp="1"/>
          </p:cNvGraphicFramePr>
          <p:nvPr>
            <p:extLst>
              <p:ext uri="{D42A27DB-BD31-4B8C-83A1-F6EECF244321}">
                <p14:modId xmlns:p14="http://schemas.microsoft.com/office/powerpoint/2010/main" val="3160664368"/>
              </p:ext>
            </p:extLst>
          </p:nvPr>
        </p:nvGraphicFramePr>
        <p:xfrm>
          <a:off x="921256" y="2830903"/>
          <a:ext cx="8679944" cy="3946630"/>
        </p:xfrm>
        <a:graphic>
          <a:graphicData uri="http://schemas.openxmlformats.org/drawingml/2006/table">
            <a:tbl>
              <a:tblPr firstRow="1" firstCol="1" bandRow="1">
                <a:tableStyleId>{5C22544A-7EE6-4342-B048-85BDC9FD1C3A}</a:tableStyleId>
              </a:tblPr>
              <a:tblGrid>
                <a:gridCol w="2162657">
                  <a:extLst>
                    <a:ext uri="{9D8B030D-6E8A-4147-A177-3AD203B41FA5}">
                      <a16:colId xmlns:a16="http://schemas.microsoft.com/office/drawing/2014/main" val="20000"/>
                    </a:ext>
                  </a:extLst>
                </a:gridCol>
                <a:gridCol w="6517287">
                  <a:extLst>
                    <a:ext uri="{9D8B030D-6E8A-4147-A177-3AD203B41FA5}">
                      <a16:colId xmlns:a16="http://schemas.microsoft.com/office/drawing/2014/main" val="20001"/>
                    </a:ext>
                  </a:extLst>
                </a:gridCol>
              </a:tblGrid>
              <a:tr h="630073">
                <a:tc>
                  <a:txBody>
                    <a:bodyPr/>
                    <a:lstStyle/>
                    <a:p>
                      <a:pPr marL="0" marR="0">
                        <a:lnSpc>
                          <a:spcPct val="107000"/>
                        </a:lnSpc>
                        <a:spcBef>
                          <a:spcPts val="0"/>
                        </a:spcBef>
                        <a:spcAft>
                          <a:spcPts val="0"/>
                        </a:spcAft>
                      </a:pPr>
                      <a:r>
                        <a:rPr lang="en-US" sz="2400" dirty="0">
                          <a:effectLst/>
                          <a:latin typeface="Baskerville Old Face" pitchFamily="18" charset="0"/>
                        </a:rPr>
                        <a:t>Chapter</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a:effectLst/>
                          <a:latin typeface="Baskerville Old Face" pitchFamily="18" charset="0"/>
                        </a:rPr>
                        <a:t>Description</a:t>
                      </a:r>
                      <a:endParaRPr lang="en-US" sz="240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0"/>
                  </a:ext>
                </a:extLst>
              </a:tr>
              <a:tr h="512927">
                <a:tc>
                  <a:txBody>
                    <a:bodyPr/>
                    <a:lstStyle/>
                    <a:p>
                      <a:pPr marL="0" marR="0">
                        <a:lnSpc>
                          <a:spcPct val="107000"/>
                        </a:lnSpc>
                        <a:spcBef>
                          <a:spcPts val="0"/>
                        </a:spcBef>
                        <a:spcAft>
                          <a:spcPts val="0"/>
                        </a:spcAft>
                      </a:pPr>
                      <a:r>
                        <a:rPr lang="en-US" sz="2400" dirty="0">
                          <a:effectLst/>
                          <a:latin typeface="Baskerville Old Face" pitchFamily="18" charset="0"/>
                        </a:rPr>
                        <a:t>Chapter 1</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rPr>
                        <a:t>Accounting &amp; Auditing Standards</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1"/>
                  </a:ext>
                </a:extLst>
              </a:tr>
              <a:tr h="858513">
                <a:tc>
                  <a:txBody>
                    <a:bodyPr/>
                    <a:lstStyle/>
                    <a:p>
                      <a:pPr marL="0" marR="0">
                        <a:lnSpc>
                          <a:spcPct val="107000"/>
                        </a:lnSpc>
                        <a:spcBef>
                          <a:spcPts val="0"/>
                        </a:spcBef>
                        <a:spcAft>
                          <a:spcPts val="0"/>
                        </a:spcAft>
                      </a:pPr>
                      <a:r>
                        <a:rPr lang="en-US" sz="2400" dirty="0">
                          <a:effectLst/>
                          <a:latin typeface="Baskerville Old Face" pitchFamily="18" charset="0"/>
                        </a:rPr>
                        <a:t>Chapter</a:t>
                      </a:r>
                      <a:r>
                        <a:rPr lang="en-US" sz="2400" baseline="0" dirty="0">
                          <a:effectLst/>
                          <a:latin typeface="Baskerville Old Face" pitchFamily="18" charset="0"/>
                        </a:rPr>
                        <a:t> 2</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rPr>
                        <a:t>The Chartered Accountants Act 1949</a:t>
                      </a:r>
                    </a:p>
                    <a:p>
                      <a:pPr marL="0" marR="0">
                        <a:lnSpc>
                          <a:spcPct val="107000"/>
                        </a:lnSpc>
                        <a:spcBef>
                          <a:spcPts val="0"/>
                        </a:spcBef>
                        <a:spcAft>
                          <a:spcPts val="0"/>
                        </a:spcAft>
                      </a:pPr>
                      <a:r>
                        <a:rPr lang="en-US" sz="2400" dirty="0">
                          <a:effectLst/>
                          <a:latin typeface="Baskerville Old Face" pitchFamily="18" charset="0"/>
                          <a:ea typeface="Calibri"/>
                          <a:cs typeface="Times New Roman"/>
                        </a:rPr>
                        <a:t>                                          (First &amp; Second Schedule)</a:t>
                      </a:r>
                    </a:p>
                  </a:txBody>
                  <a:tcPr marL="68580" marR="68580" marT="0" marB="0"/>
                </a:tc>
                <a:extLst>
                  <a:ext uri="{0D108BD9-81ED-4DB2-BD59-A6C34878D82A}">
                    <a16:rowId xmlns:a16="http://schemas.microsoft.com/office/drawing/2014/main" val="10002"/>
                  </a:ext>
                </a:extLst>
              </a:tr>
              <a:tr h="630073">
                <a:tc>
                  <a:txBody>
                    <a:bodyPr/>
                    <a:lstStyle/>
                    <a:p>
                      <a:pPr marL="0" marR="0">
                        <a:lnSpc>
                          <a:spcPct val="107000"/>
                        </a:lnSpc>
                        <a:spcBef>
                          <a:spcPts val="0"/>
                        </a:spcBef>
                        <a:spcAft>
                          <a:spcPts val="0"/>
                        </a:spcAft>
                      </a:pPr>
                      <a:r>
                        <a:rPr lang="en-US" sz="2400" dirty="0">
                          <a:effectLst/>
                          <a:latin typeface="Baskerville Old Face" pitchFamily="18" charset="0"/>
                        </a:rPr>
                        <a:t>Chapter 3</a:t>
                      </a:r>
                      <a:endParaRPr lang="en-US" sz="2400" dirty="0">
                        <a:effectLst/>
                        <a:latin typeface="Baskerville Old Face" pitchFamily="18" charset="0"/>
                        <a:ea typeface="Calibri"/>
                        <a:cs typeface="Times New Roman"/>
                      </a:endParaRP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rPr>
                        <a:t>Council Guidelines</a:t>
                      </a:r>
                      <a:r>
                        <a:rPr lang="en-US" sz="2400" baseline="0" dirty="0">
                          <a:effectLst/>
                          <a:latin typeface="Baskerville Old Face" pitchFamily="18" charset="0"/>
                        </a:rPr>
                        <a:t> for Advertisement 2008</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3"/>
                  </a:ext>
                </a:extLst>
              </a:tr>
              <a:tr h="568814">
                <a:tc>
                  <a:txBody>
                    <a:bodyPr/>
                    <a:lstStyle/>
                    <a:p>
                      <a:pPr marL="0" marR="0">
                        <a:lnSpc>
                          <a:spcPct val="107000"/>
                        </a:lnSpc>
                        <a:spcBef>
                          <a:spcPts val="0"/>
                        </a:spcBef>
                        <a:spcAft>
                          <a:spcPts val="0"/>
                        </a:spcAft>
                      </a:pPr>
                      <a:r>
                        <a:rPr lang="en-US" sz="2400" dirty="0">
                          <a:effectLst/>
                          <a:latin typeface="Baskerville Old Face" pitchFamily="18" charset="0"/>
                        </a:rPr>
                        <a:t>Chapter 4</a:t>
                      </a:r>
                      <a:endParaRPr lang="en-US" sz="2400" dirty="0">
                        <a:effectLst/>
                        <a:latin typeface="Baskerville Old Face" pitchFamily="18" charset="0"/>
                        <a:ea typeface="Calibri"/>
                        <a:cs typeface="Times New Roman"/>
                      </a:endParaRPr>
                    </a:p>
                  </a:txBody>
                  <a:tcPr marL="68580" marR="68580" marT="0" marB="0"/>
                </a:tc>
                <a:tc>
                  <a:txBody>
                    <a:bodyPr/>
                    <a:lstStyle/>
                    <a:p>
                      <a:pPr marL="0" marR="0" indent="0" defTabSz="914400" eaLnBrk="1" fontAlgn="auto" latinLnBrk="0" hangingPunct="1">
                        <a:lnSpc>
                          <a:spcPct val="107000"/>
                        </a:lnSpc>
                        <a:spcBef>
                          <a:spcPts val="0"/>
                        </a:spcBef>
                        <a:spcAft>
                          <a:spcPts val="0"/>
                        </a:spcAft>
                        <a:buClrTx/>
                        <a:buSzTx/>
                        <a:buFontTx/>
                        <a:buNone/>
                        <a:tabLst/>
                        <a:defRPr/>
                      </a:pPr>
                      <a:r>
                        <a:rPr lang="en-US" sz="2400" dirty="0">
                          <a:effectLst/>
                          <a:latin typeface="Baskerville Old Face" pitchFamily="18" charset="0"/>
                        </a:rPr>
                        <a:t>Council General Guidelines</a:t>
                      </a:r>
                      <a:r>
                        <a:rPr lang="en-US" sz="2400" baseline="0" dirty="0">
                          <a:effectLst/>
                          <a:latin typeface="Baskerville Old Face" pitchFamily="18" charset="0"/>
                        </a:rPr>
                        <a:t> 2008</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4"/>
                  </a:ext>
                </a:extLst>
              </a:tr>
              <a:tr h="746230">
                <a:tc>
                  <a:txBody>
                    <a:bodyPr/>
                    <a:lstStyle/>
                    <a:p>
                      <a:pPr marL="0" marR="0">
                        <a:lnSpc>
                          <a:spcPct val="107000"/>
                        </a:lnSpc>
                        <a:spcBef>
                          <a:spcPts val="0"/>
                        </a:spcBef>
                        <a:spcAft>
                          <a:spcPts val="0"/>
                        </a:spcAft>
                      </a:pPr>
                      <a:r>
                        <a:rPr lang="en-US" sz="2400" dirty="0">
                          <a:effectLst/>
                          <a:latin typeface="Baskerville Old Face" pitchFamily="18" charset="0"/>
                          <a:ea typeface="Calibri"/>
                          <a:cs typeface="Times New Roman"/>
                        </a:rPr>
                        <a:t>Chapter 5 </a:t>
                      </a:r>
                    </a:p>
                  </a:txBody>
                  <a:tcPr marL="68580" marR="68580" marT="0" marB="0"/>
                </a:tc>
                <a:tc>
                  <a:txBody>
                    <a:bodyPr/>
                    <a:lstStyle/>
                    <a:p>
                      <a:pPr marL="0" marR="0">
                        <a:lnSpc>
                          <a:spcPct val="107000"/>
                        </a:lnSpc>
                        <a:spcBef>
                          <a:spcPts val="0"/>
                        </a:spcBef>
                        <a:spcAft>
                          <a:spcPts val="0"/>
                        </a:spcAft>
                      </a:pPr>
                      <a:r>
                        <a:rPr lang="en-US" sz="2400" dirty="0">
                          <a:effectLst/>
                          <a:latin typeface="Baskerville Old Face" pitchFamily="18" charset="0"/>
                          <a:ea typeface="Calibri"/>
                          <a:cs typeface="Times New Roman"/>
                        </a:rPr>
                        <a:t>Self Regulatory</a:t>
                      </a:r>
                      <a:r>
                        <a:rPr lang="en-US" sz="2400" baseline="0" dirty="0">
                          <a:effectLst/>
                          <a:latin typeface="Baskerville Old Face" pitchFamily="18" charset="0"/>
                          <a:ea typeface="Calibri"/>
                          <a:cs typeface="Times New Roman"/>
                        </a:rPr>
                        <a:t> Measures (Recommendatory)</a:t>
                      </a:r>
                      <a:endParaRPr lang="en-US" sz="2400" dirty="0">
                        <a:effectLst/>
                        <a:latin typeface="Baskerville Old Face" pitchFamily="18" charset="0"/>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961933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3" name="object 4">
            <a:extLst>
              <a:ext uri="{FF2B5EF4-FFF2-40B4-BE49-F238E27FC236}">
                <a16:creationId xmlns:a16="http://schemas.microsoft.com/office/drawing/2014/main" id="{4A386036-D88B-E2FD-94CB-991BA9FC92DA}"/>
              </a:ext>
            </a:extLst>
          </p:cNvPr>
          <p:cNvSpPr txBox="1"/>
          <p:nvPr/>
        </p:nvSpPr>
        <p:spPr>
          <a:xfrm>
            <a:off x="162178" y="2813522"/>
            <a:ext cx="8670925" cy="3490699"/>
          </a:xfrm>
          <a:prstGeom prst="rect">
            <a:avLst/>
          </a:prstGeom>
        </p:spPr>
        <p:txBody>
          <a:bodyPr vert="horz" wrap="square" lIns="0" tIns="12700" rIns="0" bIns="0" rtlCol="0">
            <a:spAutoFit/>
          </a:bodyPr>
          <a:lstStyle/>
          <a:p>
            <a:pPr marL="149225" marR="5080" indent="-137160" algn="just">
              <a:lnSpc>
                <a:spcPct val="100000"/>
              </a:lnSpc>
              <a:spcBef>
                <a:spcPts val="430"/>
              </a:spcBef>
              <a:buClr>
                <a:srgbClr val="EF7E08"/>
              </a:buClr>
              <a:buSzPct val="83333"/>
              <a:buChar char="•"/>
              <a:tabLst>
                <a:tab pos="149860" algn="l"/>
              </a:tabLst>
            </a:pPr>
            <a:r>
              <a:rPr sz="2400" b="1" dirty="0">
                <a:solidFill>
                  <a:schemeClr val="tx2">
                    <a:lumMod val="75000"/>
                  </a:schemeClr>
                </a:solidFill>
                <a:latin typeface="Baskerville Old Face" panose="02020602080505020303" pitchFamily="18" charset="0"/>
                <a:cs typeface="Arial MT"/>
              </a:rPr>
              <a:t>A</a:t>
            </a:r>
            <a:r>
              <a:rPr sz="2400" b="1" spc="-10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Chartered</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accountant</a:t>
            </a:r>
            <a:r>
              <a:rPr sz="2400" b="1" spc="2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can</a:t>
            </a:r>
            <a:r>
              <a:rPr sz="2400" b="1" spc="1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hold</a:t>
            </a:r>
            <a:r>
              <a:rPr sz="2400" b="1" spc="10"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the</a:t>
            </a:r>
            <a:r>
              <a:rPr sz="2400" b="1" spc="-1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credit</a:t>
            </a:r>
            <a:r>
              <a:rPr sz="2400" b="1" spc="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card</a:t>
            </a:r>
            <a:r>
              <a:rPr sz="2400" b="1" spc="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of</a:t>
            </a:r>
            <a:r>
              <a:rPr sz="2400" b="1" spc="-15"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a</a:t>
            </a:r>
            <a:r>
              <a:rPr sz="2400" b="1" spc="1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bank</a:t>
            </a:r>
            <a:r>
              <a:rPr sz="2400" b="1" spc="-5" dirty="0">
                <a:solidFill>
                  <a:schemeClr val="tx2">
                    <a:lumMod val="75000"/>
                  </a:schemeClr>
                </a:solidFill>
                <a:latin typeface="Baskerville Old Face" panose="02020602080505020303" pitchFamily="18" charset="0"/>
                <a:cs typeface="Arial MT"/>
              </a:rPr>
              <a:t> </a:t>
            </a:r>
            <a:r>
              <a:rPr sz="2400" b="1" spc="-15" dirty="0">
                <a:solidFill>
                  <a:schemeClr val="tx2">
                    <a:lumMod val="75000"/>
                  </a:schemeClr>
                </a:solidFill>
                <a:latin typeface="Baskerville Old Face" panose="02020602080505020303" pitchFamily="18" charset="0"/>
                <a:cs typeface="Arial MT"/>
              </a:rPr>
              <a:t>when</a:t>
            </a:r>
            <a:r>
              <a:rPr sz="2400" b="1" spc="4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he</a:t>
            </a:r>
            <a:r>
              <a:rPr sz="2400" b="1" spc="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is</a:t>
            </a:r>
            <a:r>
              <a:rPr sz="2400" b="1"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also</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the </a:t>
            </a:r>
            <a:r>
              <a:rPr sz="2400" b="1" spc="-484"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auditor</a:t>
            </a:r>
            <a:r>
              <a:rPr sz="2400" b="1" spc="10"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of</a:t>
            </a:r>
            <a:r>
              <a:rPr sz="2400" b="1" spc="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the</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bank,</a:t>
            </a:r>
            <a:r>
              <a:rPr sz="2400" b="1" spc="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provided</a:t>
            </a:r>
            <a:r>
              <a:rPr sz="2400" b="1" spc="2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the outstanding</a:t>
            </a:r>
            <a:r>
              <a:rPr sz="2400" b="1" spc="1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balance</a:t>
            </a:r>
            <a:r>
              <a:rPr sz="2400" b="1" spc="2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on</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the</a:t>
            </a:r>
            <a:r>
              <a:rPr sz="2400" b="1" spc="-10"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said</a:t>
            </a:r>
            <a:r>
              <a:rPr sz="2400" b="1" spc="1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card</a:t>
            </a:r>
            <a:r>
              <a:rPr sz="2400" b="1" spc="1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does </a:t>
            </a:r>
            <a:r>
              <a:rPr sz="2400" b="1" spc="-5" dirty="0">
                <a:solidFill>
                  <a:schemeClr val="tx2">
                    <a:lumMod val="75000"/>
                  </a:schemeClr>
                </a:solidFill>
                <a:latin typeface="Baskerville Old Face" panose="02020602080505020303" pitchFamily="18" charset="0"/>
                <a:cs typeface="Arial MT"/>
              </a:rPr>
              <a:t> not</a:t>
            </a:r>
            <a:r>
              <a:rPr sz="2400" b="1" spc="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exceed</a:t>
            </a:r>
            <a:r>
              <a:rPr sz="2400" b="1" spc="2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Rs10000</a:t>
            </a:r>
            <a:r>
              <a:rPr lang="en-US" sz="2400" b="1" spc="-10" dirty="0">
                <a:solidFill>
                  <a:schemeClr val="tx2">
                    <a:lumMod val="75000"/>
                  </a:schemeClr>
                </a:solidFill>
                <a:latin typeface="Baskerville Old Face" panose="02020602080505020303" pitchFamily="18" charset="0"/>
                <a:cs typeface="Arial MT"/>
              </a:rPr>
              <a:t>0</a:t>
            </a:r>
            <a:r>
              <a:rPr sz="2400" b="1" spc="2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beyond</a:t>
            </a:r>
            <a:r>
              <a:rPr sz="2400" b="1" spc="25"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the</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prescribed</a:t>
            </a:r>
            <a:r>
              <a:rPr sz="2400" b="1" spc="2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credit</a:t>
            </a:r>
            <a:r>
              <a:rPr sz="2400" b="1" spc="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period</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limit</a:t>
            </a:r>
            <a:r>
              <a:rPr sz="2400" b="1" spc="2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on</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credit</a:t>
            </a:r>
            <a:r>
              <a:rPr sz="2400" b="1" spc="5"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card </a:t>
            </a:r>
            <a:r>
              <a:rPr sz="2400" b="1" spc="-5" dirty="0">
                <a:solidFill>
                  <a:schemeClr val="tx2">
                    <a:lumMod val="75000"/>
                  </a:schemeClr>
                </a:solidFill>
                <a:latin typeface="Baskerville Old Face" panose="02020602080505020303" pitchFamily="18" charset="0"/>
                <a:cs typeface="Arial MT"/>
              </a:rPr>
              <a:t> given</a:t>
            </a:r>
            <a:r>
              <a:rPr sz="2400" b="1" spc="5"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to</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him.</a:t>
            </a:r>
            <a:endParaRPr lang="en-US" sz="2400" b="1" spc="-5" dirty="0">
              <a:solidFill>
                <a:schemeClr val="tx2">
                  <a:lumMod val="75000"/>
                </a:schemeClr>
              </a:solidFill>
              <a:latin typeface="Baskerville Old Face" panose="02020602080505020303" pitchFamily="18" charset="0"/>
              <a:cs typeface="Arial MT"/>
            </a:endParaRPr>
          </a:p>
          <a:p>
            <a:pPr marL="149225" marR="5080" indent="-137160" algn="just">
              <a:lnSpc>
                <a:spcPct val="100000"/>
              </a:lnSpc>
              <a:spcBef>
                <a:spcPts val="430"/>
              </a:spcBef>
              <a:buClr>
                <a:srgbClr val="EF7E08"/>
              </a:buClr>
              <a:buSzPct val="83333"/>
              <a:buChar char="•"/>
              <a:tabLst>
                <a:tab pos="149860" algn="l"/>
              </a:tabLst>
            </a:pPr>
            <a:endParaRPr lang="en-IN" sz="2400" b="1" spc="-5" dirty="0">
              <a:solidFill>
                <a:schemeClr val="tx2">
                  <a:lumMod val="75000"/>
                </a:schemeClr>
              </a:solidFill>
              <a:latin typeface="Baskerville Old Face" panose="02020602080505020303" pitchFamily="18" charset="0"/>
              <a:cs typeface="Arial MT"/>
            </a:endParaRPr>
          </a:p>
          <a:p>
            <a:pPr marL="149225" marR="5080" indent="-137160" algn="just">
              <a:lnSpc>
                <a:spcPct val="100000"/>
              </a:lnSpc>
              <a:spcBef>
                <a:spcPts val="430"/>
              </a:spcBef>
              <a:buClr>
                <a:srgbClr val="EF7E08"/>
              </a:buClr>
              <a:buSzPct val="83333"/>
              <a:buChar char="•"/>
              <a:tabLst>
                <a:tab pos="149860" algn="l"/>
              </a:tabLst>
            </a:pPr>
            <a:endParaRPr sz="2400" b="1" dirty="0">
              <a:solidFill>
                <a:schemeClr val="tx2">
                  <a:lumMod val="75000"/>
                </a:schemeClr>
              </a:solidFill>
              <a:latin typeface="Baskerville Old Face" panose="02020602080505020303" pitchFamily="18" charset="0"/>
              <a:cs typeface="Arial MT"/>
            </a:endParaRPr>
          </a:p>
          <a:p>
            <a:pPr marL="149225" marR="93345" indent="-137160" algn="just">
              <a:lnSpc>
                <a:spcPct val="100000"/>
              </a:lnSpc>
              <a:spcBef>
                <a:spcPts val="430"/>
              </a:spcBef>
              <a:buClr>
                <a:srgbClr val="EF7E08"/>
              </a:buClr>
              <a:buSzPct val="83333"/>
              <a:buChar char="•"/>
              <a:tabLst>
                <a:tab pos="149860" algn="l"/>
              </a:tabLst>
            </a:pPr>
            <a:r>
              <a:rPr sz="2400" b="1" dirty="0">
                <a:solidFill>
                  <a:schemeClr val="tx2">
                    <a:lumMod val="75000"/>
                  </a:schemeClr>
                </a:solidFill>
                <a:latin typeface="Baskerville Old Face" panose="02020602080505020303" pitchFamily="18" charset="0"/>
                <a:cs typeface="Arial MT"/>
              </a:rPr>
              <a:t>A </a:t>
            </a:r>
            <a:r>
              <a:rPr sz="2400" b="1" spc="-5" dirty="0">
                <a:solidFill>
                  <a:schemeClr val="tx2">
                    <a:lumMod val="75000"/>
                  </a:schemeClr>
                </a:solidFill>
                <a:latin typeface="Baskerville Old Face" panose="02020602080505020303" pitchFamily="18" charset="0"/>
                <a:cs typeface="Arial MT"/>
              </a:rPr>
              <a:t>Chartered Accountant in practice is </a:t>
            </a:r>
            <a:r>
              <a:rPr sz="2400" b="1" spc="-10" dirty="0">
                <a:solidFill>
                  <a:schemeClr val="tx2">
                    <a:lumMod val="75000"/>
                  </a:schemeClr>
                </a:solidFill>
                <a:latin typeface="Baskerville Old Face" panose="02020602080505020303" pitchFamily="18" charset="0"/>
                <a:cs typeface="Arial MT"/>
              </a:rPr>
              <a:t>not </a:t>
            </a:r>
            <a:r>
              <a:rPr sz="2400" b="1" spc="-5" dirty="0">
                <a:solidFill>
                  <a:schemeClr val="tx2">
                    <a:lumMod val="75000"/>
                  </a:schemeClr>
                </a:solidFill>
                <a:latin typeface="Baskerville Old Face" panose="02020602080505020303" pitchFamily="18" charset="0"/>
                <a:cs typeface="Arial MT"/>
              </a:rPr>
              <a:t>permitted </a:t>
            </a:r>
            <a:r>
              <a:rPr sz="2400" b="1" dirty="0">
                <a:solidFill>
                  <a:schemeClr val="tx2">
                    <a:lumMod val="75000"/>
                  </a:schemeClr>
                </a:solidFill>
                <a:latin typeface="Baskerville Old Face" panose="02020602080505020303" pitchFamily="18" charset="0"/>
                <a:cs typeface="Arial MT"/>
              </a:rPr>
              <a:t>to </a:t>
            </a:r>
            <a:r>
              <a:rPr sz="2400" b="1" spc="-5" dirty="0">
                <a:solidFill>
                  <a:schemeClr val="tx2">
                    <a:lumMod val="75000"/>
                  </a:schemeClr>
                </a:solidFill>
                <a:latin typeface="Baskerville Old Face" panose="02020602080505020303" pitchFamily="18" charset="0"/>
                <a:cs typeface="Arial MT"/>
              </a:rPr>
              <a:t>accept </a:t>
            </a:r>
            <a:r>
              <a:rPr sz="2400" b="1" spc="-10" dirty="0">
                <a:solidFill>
                  <a:schemeClr val="tx2">
                    <a:lumMod val="75000"/>
                  </a:schemeClr>
                </a:solidFill>
                <a:latin typeface="Baskerville Old Face" panose="02020602080505020303" pitchFamily="18" charset="0"/>
                <a:cs typeface="Arial MT"/>
              </a:rPr>
              <a:t>audit </a:t>
            </a:r>
            <a:r>
              <a:rPr sz="2400" b="1" spc="-5" dirty="0">
                <a:solidFill>
                  <a:schemeClr val="tx2">
                    <a:lumMod val="75000"/>
                  </a:schemeClr>
                </a:solidFill>
                <a:latin typeface="Baskerville Old Face" panose="02020602080505020303" pitchFamily="18" charset="0"/>
                <a:cs typeface="Arial MT"/>
              </a:rPr>
              <a:t> assignment</a:t>
            </a:r>
            <a:r>
              <a:rPr sz="2400" b="1" spc="2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of</a:t>
            </a:r>
            <a:r>
              <a:rPr sz="2400" b="1" spc="5"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a</a:t>
            </a:r>
            <a:r>
              <a:rPr sz="2400" b="1" spc="-10" dirty="0">
                <a:solidFill>
                  <a:schemeClr val="tx2">
                    <a:lumMod val="75000"/>
                  </a:schemeClr>
                </a:solidFill>
                <a:latin typeface="Baskerville Old Face" panose="02020602080505020303" pitchFamily="18" charset="0"/>
                <a:cs typeface="Arial MT"/>
              </a:rPr>
              <a:t> bank</a:t>
            </a:r>
            <a:r>
              <a:rPr sz="2400" b="1" spc="2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in</a:t>
            </a:r>
            <a:r>
              <a:rPr sz="2400" b="1" spc="-10"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case</a:t>
            </a:r>
            <a:r>
              <a:rPr sz="2400" b="1" spc="-10" dirty="0">
                <a:solidFill>
                  <a:schemeClr val="tx2">
                    <a:lumMod val="75000"/>
                  </a:schemeClr>
                </a:solidFill>
                <a:latin typeface="Baskerville Old Face" panose="02020602080505020303" pitchFamily="18" charset="0"/>
                <a:cs typeface="Arial MT"/>
              </a:rPr>
              <a:t> he</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has taken</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loan</a:t>
            </a:r>
            <a:r>
              <a:rPr sz="2400" b="1" spc="10"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against</a:t>
            </a:r>
            <a:r>
              <a:rPr sz="2400" b="1" spc="25"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a</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Fixed</a:t>
            </a:r>
            <a:r>
              <a:rPr sz="2400" b="1" spc="2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Deposit</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held </a:t>
            </a:r>
            <a:r>
              <a:rPr sz="2400" b="1" spc="-484" dirty="0">
                <a:solidFill>
                  <a:schemeClr val="tx2">
                    <a:lumMod val="75000"/>
                  </a:schemeClr>
                </a:solidFill>
                <a:latin typeface="Baskerville Old Face" panose="02020602080505020303" pitchFamily="18" charset="0"/>
                <a:cs typeface="Arial MT"/>
              </a:rPr>
              <a:t> </a:t>
            </a:r>
            <a:r>
              <a:rPr sz="2400" b="1" spc="-10" dirty="0">
                <a:solidFill>
                  <a:schemeClr val="tx2">
                    <a:lumMod val="75000"/>
                  </a:schemeClr>
                </a:solidFill>
                <a:latin typeface="Baskerville Old Face" panose="02020602080505020303" pitchFamily="18" charset="0"/>
                <a:cs typeface="Arial MT"/>
              </a:rPr>
              <a:t>by</a:t>
            </a:r>
            <a:r>
              <a:rPr sz="2400" b="1" spc="-5" dirty="0">
                <a:solidFill>
                  <a:schemeClr val="tx2">
                    <a:lumMod val="75000"/>
                  </a:schemeClr>
                </a:solidFill>
                <a:latin typeface="Baskerville Old Face" panose="02020602080505020303" pitchFamily="18" charset="0"/>
                <a:cs typeface="Arial MT"/>
              </a:rPr>
              <a:t> </a:t>
            </a:r>
            <a:r>
              <a:rPr sz="2400" b="1" dirty="0">
                <a:solidFill>
                  <a:schemeClr val="tx2">
                    <a:lumMod val="75000"/>
                  </a:schemeClr>
                </a:solidFill>
                <a:latin typeface="Baskerville Old Face" panose="02020602080505020303" pitchFamily="18" charset="0"/>
                <a:cs typeface="Arial MT"/>
              </a:rPr>
              <a:t>him</a:t>
            </a:r>
            <a:r>
              <a:rPr sz="2400" b="1" spc="-5" dirty="0">
                <a:solidFill>
                  <a:schemeClr val="tx2">
                    <a:lumMod val="75000"/>
                  </a:schemeClr>
                </a:solidFill>
                <a:latin typeface="Baskerville Old Face" panose="02020602080505020303" pitchFamily="18" charset="0"/>
                <a:cs typeface="Arial MT"/>
              </a:rPr>
              <a:t> in</a:t>
            </a:r>
            <a:r>
              <a:rPr sz="2400" b="1" spc="10"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that</a:t>
            </a:r>
            <a:r>
              <a:rPr sz="2400" b="1" spc="-15" dirty="0">
                <a:solidFill>
                  <a:schemeClr val="tx2">
                    <a:lumMod val="75000"/>
                  </a:schemeClr>
                </a:solidFill>
                <a:latin typeface="Baskerville Old Face" panose="02020602080505020303" pitchFamily="18" charset="0"/>
                <a:cs typeface="Arial MT"/>
              </a:rPr>
              <a:t> </a:t>
            </a:r>
            <a:r>
              <a:rPr sz="2400" b="1" spc="-5" dirty="0">
                <a:solidFill>
                  <a:schemeClr val="tx2">
                    <a:lumMod val="75000"/>
                  </a:schemeClr>
                </a:solidFill>
                <a:latin typeface="Baskerville Old Face" panose="02020602080505020303" pitchFamily="18" charset="0"/>
                <a:cs typeface="Arial MT"/>
              </a:rPr>
              <a:t>bank.</a:t>
            </a:r>
            <a:endParaRPr sz="2400" b="1" dirty="0">
              <a:solidFill>
                <a:schemeClr val="tx2">
                  <a:lumMod val="75000"/>
                </a:schemeClr>
              </a:solidFill>
              <a:latin typeface="Baskerville Old Face" panose="02020602080505020303" pitchFamily="18" charset="0"/>
              <a:cs typeface="Arial MT"/>
            </a:endParaRPr>
          </a:p>
        </p:txBody>
      </p:sp>
    </p:spTree>
    <p:extLst>
      <p:ext uri="{BB962C8B-B14F-4D97-AF65-F5344CB8AC3E}">
        <p14:creationId xmlns:p14="http://schemas.microsoft.com/office/powerpoint/2010/main" val="25658043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55F84159-A6DF-4741-EDCE-E6CE18D5A203}"/>
              </a:ext>
            </a:extLst>
          </p:cNvPr>
          <p:cNvSpPr txBox="1"/>
          <p:nvPr/>
        </p:nvSpPr>
        <p:spPr>
          <a:xfrm>
            <a:off x="440871" y="2971800"/>
            <a:ext cx="8779329" cy="3590727"/>
          </a:xfrm>
          <a:prstGeom prst="rect">
            <a:avLst/>
          </a:prstGeom>
          <a:noFill/>
        </p:spPr>
        <p:txBody>
          <a:bodyPr wrap="square">
            <a:spAutoFit/>
          </a:bodyPr>
          <a:lstStyle/>
          <a:p>
            <a:pPr marL="149860" marR="370840" indent="-137795" algn="just">
              <a:spcBef>
                <a:spcPts val="5"/>
              </a:spcBef>
              <a:buClr>
                <a:srgbClr val="EF7E08"/>
              </a:buClr>
              <a:buSzPct val="85294"/>
              <a:buChar char="•"/>
              <a:tabLst>
                <a:tab pos="150495" algn="l"/>
              </a:tabLst>
            </a:pPr>
            <a:r>
              <a:rPr lang="en-US" sz="2800" b="1" spc="5" dirty="0">
                <a:solidFill>
                  <a:schemeClr val="tx2">
                    <a:lumMod val="75000"/>
                  </a:schemeClr>
                </a:solidFill>
                <a:latin typeface="Baskerville Old Face" panose="02020602080505020303" pitchFamily="18" charset="0"/>
                <a:cs typeface="Arial MT"/>
              </a:rPr>
              <a:t>The </a:t>
            </a:r>
            <a:r>
              <a:rPr lang="en-US" sz="2800" b="1" spc="-5" dirty="0">
                <a:solidFill>
                  <a:schemeClr val="tx2">
                    <a:lumMod val="75000"/>
                  </a:schemeClr>
                </a:solidFill>
                <a:latin typeface="Baskerville Old Face" panose="02020602080505020303" pitchFamily="18" charset="0"/>
                <a:cs typeface="Arial MT"/>
              </a:rPr>
              <a:t>member </a:t>
            </a:r>
            <a:r>
              <a:rPr lang="en-US" sz="2800" b="1" dirty="0">
                <a:solidFill>
                  <a:schemeClr val="tx2">
                    <a:lumMod val="75000"/>
                  </a:schemeClr>
                </a:solidFill>
                <a:latin typeface="Baskerville Old Face" panose="02020602080505020303" pitchFamily="18" charset="0"/>
                <a:cs typeface="Arial MT"/>
              </a:rPr>
              <a:t>/Firm </a:t>
            </a:r>
            <a:r>
              <a:rPr lang="en-US" sz="2800" b="1" spc="-5" dirty="0">
                <a:solidFill>
                  <a:schemeClr val="tx2">
                    <a:lumMod val="75000"/>
                  </a:schemeClr>
                </a:solidFill>
                <a:latin typeface="Baskerville Old Face" panose="02020602080505020303" pitchFamily="18" charset="0"/>
                <a:cs typeface="Arial MT"/>
              </a:rPr>
              <a:t>can </a:t>
            </a:r>
            <a:r>
              <a:rPr lang="en-US" sz="2800" b="1" dirty="0">
                <a:solidFill>
                  <a:schemeClr val="tx2">
                    <a:lumMod val="75000"/>
                  </a:schemeClr>
                </a:solidFill>
                <a:latin typeface="Baskerville Old Face" panose="02020602080505020303" pitchFamily="18" charset="0"/>
                <a:cs typeface="Arial MT"/>
              </a:rPr>
              <a:t>conduct training </a:t>
            </a:r>
            <a:r>
              <a:rPr lang="en-US" sz="2800" b="1" spc="-5" dirty="0">
                <a:solidFill>
                  <a:schemeClr val="tx2">
                    <a:lumMod val="75000"/>
                  </a:schemeClr>
                </a:solidFill>
                <a:latin typeface="Baskerville Old Face" panose="02020602080505020303" pitchFamily="18" charset="0"/>
                <a:cs typeface="Arial MT"/>
              </a:rPr>
              <a:t>through </a:t>
            </a:r>
            <a:r>
              <a:rPr lang="en-US" sz="2800" b="1" dirty="0">
                <a:solidFill>
                  <a:schemeClr val="tx2">
                    <a:lumMod val="75000"/>
                  </a:schemeClr>
                </a:solidFill>
                <a:latin typeface="Baskerville Old Face" panose="02020602080505020303" pitchFamily="18" charset="0"/>
                <a:cs typeface="Arial MT"/>
              </a:rPr>
              <a:t>seminars </a:t>
            </a:r>
            <a:r>
              <a:rPr lang="en-US" sz="2800" b="1" spc="-5" dirty="0">
                <a:solidFill>
                  <a:schemeClr val="tx2">
                    <a:lumMod val="75000"/>
                  </a:schemeClr>
                </a:solidFill>
                <a:latin typeface="Baskerville Old Face" panose="02020602080505020303" pitchFamily="18" charset="0"/>
                <a:cs typeface="Arial MT"/>
              </a:rPr>
              <a:t>etc. </a:t>
            </a:r>
            <a:r>
              <a:rPr lang="en-US" sz="2800" b="1" dirty="0">
                <a:solidFill>
                  <a:schemeClr val="tx2">
                    <a:lumMod val="75000"/>
                  </a:schemeClr>
                </a:solidFill>
                <a:latin typeface="Baskerville Old Face" panose="02020602080505020303" pitchFamily="18" charset="0"/>
                <a:cs typeface="Arial MT"/>
              </a:rPr>
              <a:t>on GST </a:t>
            </a:r>
            <a:r>
              <a:rPr lang="en-US" sz="2800" b="1" spc="-5" dirty="0">
                <a:solidFill>
                  <a:schemeClr val="tx2">
                    <a:lumMod val="75000"/>
                  </a:schemeClr>
                </a:solidFill>
                <a:latin typeface="Baskerville Old Face" panose="02020602080505020303" pitchFamily="18" charset="0"/>
                <a:cs typeface="Arial MT"/>
              </a:rPr>
              <a:t>but </a:t>
            </a:r>
            <a:r>
              <a:rPr lang="en-US" sz="2800" b="1" dirty="0">
                <a:solidFill>
                  <a:schemeClr val="tx2">
                    <a:lumMod val="75000"/>
                  </a:schemeClr>
                </a:solidFill>
                <a:latin typeface="Baskerville Old Face" panose="02020602080505020303" pitchFamily="18" charset="0"/>
                <a:cs typeface="Arial MT"/>
              </a:rPr>
              <a:t>only </a:t>
            </a:r>
            <a:r>
              <a:rPr lang="en-US" sz="2800" b="1" spc="-459"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invite</a:t>
            </a:r>
            <a:r>
              <a:rPr lang="en-US" sz="2800" b="1" spc="-10"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its</a:t>
            </a:r>
            <a:r>
              <a:rPr lang="en-US" sz="2800" b="1"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existing</a:t>
            </a:r>
            <a:r>
              <a:rPr lang="en-US" sz="2800" b="1" spc="15"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clients</a:t>
            </a:r>
            <a:r>
              <a:rPr lang="en-US" sz="2800" b="1" dirty="0">
                <a:solidFill>
                  <a:schemeClr val="tx2">
                    <a:lumMod val="75000"/>
                  </a:schemeClr>
                </a:solidFill>
                <a:latin typeface="Baskerville Old Face" panose="02020602080505020303" pitchFamily="18" charset="0"/>
                <a:cs typeface="Arial MT"/>
              </a:rPr>
              <a:t> </a:t>
            </a:r>
            <a:r>
              <a:rPr lang="en-US" sz="2800" b="1" spc="-10" dirty="0">
                <a:solidFill>
                  <a:schemeClr val="tx2">
                    <a:lumMod val="75000"/>
                  </a:schemeClr>
                </a:solidFill>
                <a:latin typeface="Baskerville Old Face" panose="02020602080505020303" pitchFamily="18" charset="0"/>
                <a:cs typeface="Arial MT"/>
              </a:rPr>
              <a:t>to</a:t>
            </a:r>
            <a:r>
              <a:rPr lang="en-US" sz="2800" b="1" spc="15" dirty="0">
                <a:solidFill>
                  <a:schemeClr val="tx2">
                    <a:lumMod val="75000"/>
                  </a:schemeClr>
                </a:solidFill>
                <a:latin typeface="Baskerville Old Face" panose="02020602080505020303" pitchFamily="18" charset="0"/>
                <a:cs typeface="Arial MT"/>
              </a:rPr>
              <a:t> </a:t>
            </a:r>
            <a:r>
              <a:rPr lang="en-US" sz="2800" b="1" dirty="0">
                <a:solidFill>
                  <a:schemeClr val="tx2">
                    <a:lumMod val="75000"/>
                  </a:schemeClr>
                </a:solidFill>
                <a:latin typeface="Baskerville Old Face" panose="02020602080505020303" pitchFamily="18" charset="0"/>
                <a:cs typeface="Arial MT"/>
              </a:rPr>
              <a:t>such</a:t>
            </a:r>
            <a:r>
              <a:rPr lang="en-US" sz="2800" b="1" spc="10"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training</a:t>
            </a:r>
            <a:r>
              <a:rPr lang="en-US" sz="2800" b="1" spc="-10" dirty="0">
                <a:solidFill>
                  <a:schemeClr val="tx2">
                    <a:lumMod val="75000"/>
                  </a:schemeClr>
                </a:solidFill>
                <a:latin typeface="Baskerville Old Face" panose="02020602080505020303" pitchFamily="18" charset="0"/>
                <a:cs typeface="Arial MT"/>
              </a:rPr>
              <a:t> </a:t>
            </a:r>
            <a:r>
              <a:rPr lang="en-US" sz="2800" b="1" spc="-5" dirty="0" err="1">
                <a:solidFill>
                  <a:schemeClr val="tx2">
                    <a:lumMod val="75000"/>
                  </a:schemeClr>
                </a:solidFill>
                <a:latin typeface="Baskerville Old Face" panose="02020602080505020303" pitchFamily="18" charset="0"/>
                <a:cs typeface="Arial MT"/>
              </a:rPr>
              <a:t>programmes</a:t>
            </a:r>
            <a:r>
              <a:rPr lang="en-US" sz="2800" b="1" spc="-5" dirty="0">
                <a:solidFill>
                  <a:schemeClr val="tx2">
                    <a:lumMod val="75000"/>
                  </a:schemeClr>
                </a:solidFill>
                <a:latin typeface="Baskerville Old Face" panose="02020602080505020303" pitchFamily="18" charset="0"/>
                <a:cs typeface="Arial MT"/>
              </a:rPr>
              <a:t>.</a:t>
            </a:r>
          </a:p>
          <a:p>
            <a:pPr marL="149860" marR="370840" indent="-137795" algn="just">
              <a:spcBef>
                <a:spcPts val="5"/>
              </a:spcBef>
              <a:buClr>
                <a:srgbClr val="EF7E08"/>
              </a:buClr>
              <a:buSzPct val="85294"/>
              <a:buChar char="•"/>
              <a:tabLst>
                <a:tab pos="150495" algn="l"/>
              </a:tabLst>
            </a:pPr>
            <a:endParaRPr lang="en-US" sz="2800" b="1" dirty="0">
              <a:solidFill>
                <a:schemeClr val="tx2">
                  <a:lumMod val="75000"/>
                </a:schemeClr>
              </a:solidFill>
              <a:latin typeface="Baskerville Old Face" panose="02020602080505020303" pitchFamily="18" charset="0"/>
              <a:cs typeface="Arial MT"/>
            </a:endParaRPr>
          </a:p>
          <a:p>
            <a:pPr marL="149860" marR="241300" indent="-137795" algn="just">
              <a:spcBef>
                <a:spcPts val="400"/>
              </a:spcBef>
              <a:buClr>
                <a:srgbClr val="EF7E08"/>
              </a:buClr>
              <a:buSzPct val="85294"/>
              <a:buFont typeface="Arial MT"/>
              <a:buChar char="•"/>
              <a:tabLst>
                <a:tab pos="211454" algn="l"/>
              </a:tabLst>
            </a:pPr>
            <a:r>
              <a:rPr lang="en-US" sz="2800" b="1" dirty="0">
                <a:solidFill>
                  <a:schemeClr val="tx2">
                    <a:lumMod val="75000"/>
                  </a:schemeClr>
                </a:solidFill>
                <a:latin typeface="Baskerville Old Face" panose="02020602080505020303" pitchFamily="18" charset="0"/>
              </a:rPr>
              <a:t>	</a:t>
            </a:r>
            <a:r>
              <a:rPr lang="en-US" sz="2800" b="1" spc="5" dirty="0">
                <a:solidFill>
                  <a:schemeClr val="tx2">
                    <a:lumMod val="75000"/>
                  </a:schemeClr>
                </a:solidFill>
                <a:latin typeface="Baskerville Old Face" panose="02020602080505020303" pitchFamily="18" charset="0"/>
                <a:cs typeface="Arial MT"/>
              </a:rPr>
              <a:t>He </a:t>
            </a:r>
            <a:r>
              <a:rPr lang="en-US" sz="2800" b="1" dirty="0">
                <a:solidFill>
                  <a:schemeClr val="tx2">
                    <a:lumMod val="75000"/>
                  </a:schemeClr>
                </a:solidFill>
                <a:latin typeface="Baskerville Old Face" panose="02020602080505020303" pitchFamily="18" charset="0"/>
                <a:cs typeface="Arial MT"/>
              </a:rPr>
              <a:t>can </a:t>
            </a:r>
            <a:r>
              <a:rPr lang="en-US" sz="2800" b="1" spc="-5" dirty="0">
                <a:solidFill>
                  <a:schemeClr val="tx2">
                    <a:lumMod val="75000"/>
                  </a:schemeClr>
                </a:solidFill>
                <a:latin typeface="Baskerville Old Face" panose="02020602080505020303" pitchFamily="18" charset="0"/>
                <a:cs typeface="Arial MT"/>
              </a:rPr>
              <a:t>send presentation </a:t>
            </a:r>
            <a:r>
              <a:rPr lang="en-US" sz="2800" b="1" dirty="0">
                <a:solidFill>
                  <a:schemeClr val="tx2">
                    <a:lumMod val="75000"/>
                  </a:schemeClr>
                </a:solidFill>
                <a:latin typeface="Baskerville Old Face" panose="02020602080505020303" pitchFamily="18" charset="0"/>
                <a:cs typeface="Arial MT"/>
              </a:rPr>
              <a:t>on GST </a:t>
            </a:r>
            <a:r>
              <a:rPr lang="en-US" sz="2800" b="1" spc="-5" dirty="0">
                <a:solidFill>
                  <a:schemeClr val="tx2">
                    <a:lumMod val="75000"/>
                  </a:schemeClr>
                </a:solidFill>
                <a:latin typeface="Baskerville Old Face" panose="02020602080505020303" pitchFamily="18" charset="0"/>
                <a:cs typeface="Arial MT"/>
              </a:rPr>
              <a:t>/write-up </a:t>
            </a:r>
            <a:r>
              <a:rPr lang="en-US" sz="2800" b="1" spc="-10" dirty="0">
                <a:solidFill>
                  <a:schemeClr val="tx2">
                    <a:lumMod val="75000"/>
                  </a:schemeClr>
                </a:solidFill>
                <a:latin typeface="Baskerville Old Face" panose="02020602080505020303" pitchFamily="18" charset="0"/>
                <a:cs typeface="Arial MT"/>
              </a:rPr>
              <a:t>on </a:t>
            </a:r>
            <a:r>
              <a:rPr lang="en-US" sz="2800" b="1" spc="-5" dirty="0">
                <a:solidFill>
                  <a:schemeClr val="tx2">
                    <a:lumMod val="75000"/>
                  </a:schemeClr>
                </a:solidFill>
                <a:latin typeface="Baskerville Old Face" panose="02020602080505020303" pitchFamily="18" charset="0"/>
                <a:cs typeface="Arial MT"/>
              </a:rPr>
              <a:t>GST </a:t>
            </a:r>
            <a:r>
              <a:rPr lang="en-US" sz="2800" b="1" dirty="0">
                <a:solidFill>
                  <a:schemeClr val="tx2">
                    <a:lumMod val="75000"/>
                  </a:schemeClr>
                </a:solidFill>
                <a:latin typeface="Baskerville Old Face" panose="02020602080505020303" pitchFamily="18" charset="0"/>
                <a:cs typeface="Arial MT"/>
              </a:rPr>
              <a:t>only to </a:t>
            </a:r>
            <a:r>
              <a:rPr lang="en-US" sz="2800" b="1" spc="-5" dirty="0">
                <a:solidFill>
                  <a:schemeClr val="tx2">
                    <a:lumMod val="75000"/>
                  </a:schemeClr>
                </a:solidFill>
                <a:latin typeface="Baskerville Old Face" panose="02020602080505020303" pitchFamily="18" charset="0"/>
                <a:cs typeface="Arial MT"/>
              </a:rPr>
              <a:t>existing </a:t>
            </a:r>
            <a:r>
              <a:rPr lang="en-US" sz="2800" b="1" dirty="0">
                <a:solidFill>
                  <a:schemeClr val="tx2">
                    <a:lumMod val="75000"/>
                  </a:schemeClr>
                </a:solidFill>
                <a:latin typeface="Baskerville Old Face" panose="02020602080505020303" pitchFamily="18" charset="0"/>
                <a:cs typeface="Arial MT"/>
              </a:rPr>
              <a:t>clients, </a:t>
            </a:r>
            <a:r>
              <a:rPr lang="en-US" sz="2800" b="1" spc="-5" dirty="0">
                <a:solidFill>
                  <a:schemeClr val="tx2">
                    <a:lumMod val="75000"/>
                  </a:schemeClr>
                </a:solidFill>
                <a:latin typeface="Baskerville Old Face" panose="02020602080505020303" pitchFamily="18" charset="0"/>
                <a:cs typeface="Arial MT"/>
              </a:rPr>
              <a:t>and </a:t>
            </a:r>
            <a:r>
              <a:rPr lang="en-US" sz="2800" b="1" spc="-459" dirty="0">
                <a:solidFill>
                  <a:schemeClr val="tx2">
                    <a:lumMod val="75000"/>
                  </a:schemeClr>
                </a:solidFill>
                <a:latin typeface="Baskerville Old Face" panose="02020602080505020303" pitchFamily="18" charset="0"/>
                <a:cs typeface="Arial MT"/>
              </a:rPr>
              <a:t> </a:t>
            </a:r>
            <a:r>
              <a:rPr lang="en-US" sz="2800" b="1" spc="-10" dirty="0">
                <a:solidFill>
                  <a:schemeClr val="tx2">
                    <a:lumMod val="75000"/>
                  </a:schemeClr>
                </a:solidFill>
                <a:latin typeface="Baskerville Old Face" panose="02020602080505020303" pitchFamily="18" charset="0"/>
                <a:cs typeface="Arial MT"/>
              </a:rPr>
              <a:t>to </a:t>
            </a:r>
            <a:r>
              <a:rPr lang="en-US" sz="2800" b="1" dirty="0">
                <a:solidFill>
                  <a:schemeClr val="tx2">
                    <a:lumMod val="75000"/>
                  </a:schemeClr>
                </a:solidFill>
                <a:latin typeface="Baskerville Old Face" panose="02020602080505020303" pitchFamily="18" charset="0"/>
                <a:cs typeface="Arial MT"/>
              </a:rPr>
              <a:t>a </a:t>
            </a:r>
            <a:r>
              <a:rPr lang="en-US" sz="2800" b="1" spc="-5" dirty="0">
                <a:solidFill>
                  <a:schemeClr val="tx2">
                    <a:lumMod val="75000"/>
                  </a:schemeClr>
                </a:solidFill>
                <a:latin typeface="Baskerville Old Face" panose="02020602080505020303" pitchFamily="18" charset="0"/>
                <a:cs typeface="Arial MT"/>
              </a:rPr>
              <a:t>proposed </a:t>
            </a:r>
            <a:r>
              <a:rPr lang="en-US" sz="2800" b="1" dirty="0">
                <a:solidFill>
                  <a:schemeClr val="tx2">
                    <a:lumMod val="75000"/>
                  </a:schemeClr>
                </a:solidFill>
                <a:latin typeface="Baskerville Old Face" panose="02020602080505020303" pitchFamily="18" charset="0"/>
                <a:cs typeface="Arial MT"/>
              </a:rPr>
              <a:t>client </a:t>
            </a:r>
            <a:r>
              <a:rPr lang="en-US" sz="2800" b="1" spc="5" dirty="0">
                <a:solidFill>
                  <a:schemeClr val="tx2">
                    <a:lumMod val="75000"/>
                  </a:schemeClr>
                </a:solidFill>
                <a:latin typeface="Baskerville Old Face" panose="02020602080505020303" pitchFamily="18" charset="0"/>
                <a:cs typeface="Arial MT"/>
              </a:rPr>
              <a:t>if </a:t>
            </a:r>
            <a:r>
              <a:rPr lang="en-US" sz="2800" b="1" spc="-10" dirty="0">
                <a:solidFill>
                  <a:schemeClr val="tx2">
                    <a:lumMod val="75000"/>
                  </a:schemeClr>
                </a:solidFill>
                <a:latin typeface="Baskerville Old Face" panose="02020602080505020303" pitchFamily="18" charset="0"/>
                <a:cs typeface="Arial MT"/>
              </a:rPr>
              <a:t>an </a:t>
            </a:r>
            <a:r>
              <a:rPr lang="en-US" sz="2800" b="1" dirty="0">
                <a:solidFill>
                  <a:schemeClr val="tx2">
                    <a:lumMod val="75000"/>
                  </a:schemeClr>
                </a:solidFill>
                <a:latin typeface="Baskerville Old Face" panose="02020602080505020303" pitchFamily="18" charset="0"/>
                <a:cs typeface="Arial"/>
              </a:rPr>
              <a:t>enquiry </a:t>
            </a:r>
            <a:r>
              <a:rPr lang="en-US" sz="2800" b="1" spc="15" dirty="0">
                <a:solidFill>
                  <a:schemeClr val="tx2">
                    <a:lumMod val="75000"/>
                  </a:schemeClr>
                </a:solidFill>
                <a:latin typeface="Baskerville Old Face" panose="02020602080505020303" pitchFamily="18" charset="0"/>
                <a:cs typeface="Arial"/>
              </a:rPr>
              <a:t>was </a:t>
            </a:r>
            <a:r>
              <a:rPr lang="en-US" sz="2800" b="1" spc="-10" dirty="0">
                <a:solidFill>
                  <a:schemeClr val="tx2">
                    <a:lumMod val="75000"/>
                  </a:schemeClr>
                </a:solidFill>
                <a:latin typeface="Baskerville Old Face" panose="02020602080505020303" pitchFamily="18" charset="0"/>
                <a:cs typeface="Arial"/>
              </a:rPr>
              <a:t>received </a:t>
            </a:r>
            <a:r>
              <a:rPr lang="en-US" sz="2800" b="1" spc="-5" dirty="0">
                <a:solidFill>
                  <a:schemeClr val="tx2">
                    <a:lumMod val="75000"/>
                  </a:schemeClr>
                </a:solidFill>
                <a:latin typeface="Baskerville Old Face" panose="02020602080505020303" pitchFamily="18" charset="0"/>
                <a:cs typeface="Arial"/>
              </a:rPr>
              <a:t>from </a:t>
            </a:r>
            <a:r>
              <a:rPr lang="en-US" sz="2800" b="1" dirty="0">
                <a:solidFill>
                  <a:schemeClr val="tx2">
                    <a:lumMod val="75000"/>
                  </a:schemeClr>
                </a:solidFill>
                <a:latin typeface="Baskerville Old Face" panose="02020602080505020303" pitchFamily="18" charset="0"/>
                <a:cs typeface="Arial"/>
              </a:rPr>
              <a:t>the proposed client </a:t>
            </a:r>
            <a:r>
              <a:rPr lang="en-US" sz="2800" b="1" spc="-10" dirty="0">
                <a:solidFill>
                  <a:schemeClr val="tx2">
                    <a:lumMod val="75000"/>
                  </a:schemeClr>
                </a:solidFill>
                <a:latin typeface="Baskerville Old Face" panose="02020602080505020303" pitchFamily="18" charset="0"/>
                <a:cs typeface="Arial MT"/>
              </a:rPr>
              <a:t>with </a:t>
            </a:r>
            <a:r>
              <a:rPr lang="en-US" sz="2800" b="1" spc="-459"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regard</a:t>
            </a:r>
            <a:r>
              <a:rPr lang="en-US" sz="2800" b="1" spc="5" dirty="0">
                <a:solidFill>
                  <a:schemeClr val="tx2">
                    <a:lumMod val="75000"/>
                  </a:schemeClr>
                </a:solidFill>
                <a:latin typeface="Baskerville Old Face" panose="02020602080505020303" pitchFamily="18" charset="0"/>
                <a:cs typeface="Arial MT"/>
              </a:rPr>
              <a:t> </a:t>
            </a:r>
            <a:r>
              <a:rPr lang="en-US" sz="2800" b="1" spc="-10" dirty="0">
                <a:solidFill>
                  <a:schemeClr val="tx2">
                    <a:lumMod val="75000"/>
                  </a:schemeClr>
                </a:solidFill>
                <a:latin typeface="Baskerville Old Face" panose="02020602080505020303" pitchFamily="18" charset="0"/>
                <a:cs typeface="Arial MT"/>
              </a:rPr>
              <a:t>to</a:t>
            </a:r>
            <a:r>
              <a:rPr lang="en-US" sz="2800" b="1" spc="10"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the</a:t>
            </a:r>
            <a:r>
              <a:rPr lang="en-US" sz="2800" b="1" spc="25" dirty="0">
                <a:solidFill>
                  <a:schemeClr val="tx2">
                    <a:lumMod val="75000"/>
                  </a:schemeClr>
                </a:solidFill>
                <a:latin typeface="Baskerville Old Face" panose="02020602080505020303" pitchFamily="18" charset="0"/>
                <a:cs typeface="Arial MT"/>
              </a:rPr>
              <a:t> </a:t>
            </a:r>
            <a:r>
              <a:rPr lang="en-US" sz="2800" b="1" spc="-5" dirty="0">
                <a:solidFill>
                  <a:schemeClr val="tx2">
                    <a:lumMod val="75000"/>
                  </a:schemeClr>
                </a:solidFill>
                <a:latin typeface="Baskerville Old Face" panose="02020602080505020303" pitchFamily="18" charset="0"/>
                <a:cs typeface="Arial MT"/>
              </a:rPr>
              <a:t>same.</a:t>
            </a:r>
            <a:endParaRPr lang="en-US" sz="2800" b="1" dirty="0">
              <a:solidFill>
                <a:schemeClr val="tx2">
                  <a:lumMod val="75000"/>
                </a:schemeClr>
              </a:solidFill>
              <a:latin typeface="Baskerville Old Face" panose="02020602080505020303" pitchFamily="18" charset="0"/>
              <a:cs typeface="Arial MT"/>
            </a:endParaRPr>
          </a:p>
        </p:txBody>
      </p:sp>
    </p:spTree>
    <p:extLst>
      <p:ext uri="{BB962C8B-B14F-4D97-AF65-F5344CB8AC3E}">
        <p14:creationId xmlns:p14="http://schemas.microsoft.com/office/powerpoint/2010/main" val="26609491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4D68051F-8F18-EFB0-2DD6-9DCDD8F2BF03}"/>
              </a:ext>
            </a:extLst>
          </p:cNvPr>
          <p:cNvSpPr txBox="1"/>
          <p:nvPr/>
        </p:nvSpPr>
        <p:spPr>
          <a:xfrm>
            <a:off x="575636" y="3536392"/>
            <a:ext cx="8839200" cy="1815882"/>
          </a:xfrm>
          <a:prstGeom prst="rect">
            <a:avLst/>
          </a:prstGeom>
          <a:noFill/>
        </p:spPr>
        <p:txBody>
          <a:bodyPr wrap="square">
            <a:spAutoFit/>
          </a:bodyPr>
          <a:lstStyle/>
          <a:p>
            <a:pPr marL="12065" marR="289560" algn="just">
              <a:spcBef>
                <a:spcPts val="395"/>
              </a:spcBef>
              <a:buClr>
                <a:srgbClr val="EF7E08"/>
              </a:buClr>
              <a:buSzPct val="85294"/>
              <a:tabLst>
                <a:tab pos="211454" algn="l"/>
              </a:tabLst>
            </a:pPr>
            <a:r>
              <a:rPr lang="en-US" sz="2800" spc="-10" dirty="0">
                <a:solidFill>
                  <a:schemeClr val="tx2">
                    <a:lumMod val="75000"/>
                  </a:schemeClr>
                </a:solidFill>
                <a:latin typeface="Baskerville Old Face" panose="02020602080505020303" pitchFamily="18" charset="0"/>
                <a:cs typeface="Arial MT"/>
              </a:rPr>
              <a:t>In </a:t>
            </a:r>
            <a:r>
              <a:rPr lang="en-US" sz="2800" spc="-5" dirty="0">
                <a:solidFill>
                  <a:schemeClr val="tx2">
                    <a:lumMod val="75000"/>
                  </a:schemeClr>
                </a:solidFill>
                <a:latin typeface="Baskerville Old Face" panose="02020602080505020303" pitchFamily="18" charset="0"/>
                <a:cs typeface="Arial MT"/>
              </a:rPr>
              <a:t>terms </a:t>
            </a:r>
            <a:r>
              <a:rPr lang="en-US" sz="2800" spc="-10" dirty="0">
                <a:solidFill>
                  <a:schemeClr val="tx2">
                    <a:lumMod val="75000"/>
                  </a:schemeClr>
                </a:solidFill>
                <a:latin typeface="Baskerville Old Face" panose="02020602080505020303" pitchFamily="18" charset="0"/>
                <a:cs typeface="Arial MT"/>
              </a:rPr>
              <a:t>of the </a:t>
            </a:r>
            <a:r>
              <a:rPr lang="en-US" sz="2800" dirty="0">
                <a:solidFill>
                  <a:schemeClr val="tx2">
                    <a:lumMod val="75000"/>
                  </a:schemeClr>
                </a:solidFill>
                <a:latin typeface="Baskerville Old Face" panose="02020602080505020303" pitchFamily="18" charset="0"/>
                <a:cs typeface="Arial MT"/>
              </a:rPr>
              <a:t>provisions of Clause (7) of Part-I of </a:t>
            </a:r>
            <a:r>
              <a:rPr lang="en-US" sz="2800" spc="-5" dirty="0">
                <a:solidFill>
                  <a:schemeClr val="tx2">
                    <a:lumMod val="75000"/>
                  </a:schemeClr>
                </a:solidFill>
                <a:latin typeface="Baskerville Old Face" panose="02020602080505020303" pitchFamily="18" charset="0"/>
                <a:cs typeface="Arial MT"/>
              </a:rPr>
              <a:t>First </a:t>
            </a:r>
            <a:r>
              <a:rPr lang="en-US" sz="2800" dirty="0">
                <a:solidFill>
                  <a:schemeClr val="tx2">
                    <a:lumMod val="75000"/>
                  </a:schemeClr>
                </a:solidFill>
                <a:latin typeface="Baskerville Old Face" panose="02020602080505020303" pitchFamily="18" charset="0"/>
                <a:cs typeface="Arial MT"/>
              </a:rPr>
              <a:t>Schedule to </a:t>
            </a:r>
            <a:r>
              <a:rPr lang="en-US" sz="2800" spc="5" dirty="0">
                <a:solidFill>
                  <a:schemeClr val="tx2">
                    <a:lumMod val="75000"/>
                  </a:schemeClr>
                </a:solidFill>
                <a:latin typeface="Baskerville Old Face" panose="02020602080505020303" pitchFamily="18" charset="0"/>
                <a:cs typeface="Arial MT"/>
              </a:rPr>
              <a:t>The </a:t>
            </a:r>
            <a:r>
              <a:rPr lang="en-US" sz="2800" spc="-5" dirty="0">
                <a:solidFill>
                  <a:schemeClr val="tx2">
                    <a:lumMod val="75000"/>
                  </a:schemeClr>
                </a:solidFill>
                <a:latin typeface="Baskerville Old Face" panose="02020602080505020303" pitchFamily="18" charset="0"/>
                <a:cs typeface="Arial MT"/>
              </a:rPr>
              <a:t>Chartered </a:t>
            </a:r>
            <a:r>
              <a:rPr lang="en-US" sz="2800" spc="-459" dirty="0">
                <a:solidFill>
                  <a:schemeClr val="tx2">
                    <a:lumMod val="75000"/>
                  </a:schemeClr>
                </a:solidFill>
                <a:latin typeface="Baskerville Old Face" panose="02020602080505020303" pitchFamily="18" charset="0"/>
                <a:cs typeface="Arial MT"/>
              </a:rPr>
              <a:t> </a:t>
            </a:r>
            <a:r>
              <a:rPr lang="en-US" sz="2800" dirty="0">
                <a:solidFill>
                  <a:schemeClr val="tx2">
                    <a:lumMod val="75000"/>
                  </a:schemeClr>
                </a:solidFill>
                <a:latin typeface="Baskerville Old Face" panose="02020602080505020303" pitchFamily="18" charset="0"/>
                <a:cs typeface="Arial MT"/>
              </a:rPr>
              <a:t>Accountants Act, 1949, </a:t>
            </a:r>
            <a:r>
              <a:rPr lang="en-US" sz="2800" spc="5" dirty="0">
                <a:solidFill>
                  <a:schemeClr val="tx2">
                    <a:lumMod val="75000"/>
                  </a:schemeClr>
                </a:solidFill>
                <a:latin typeface="Baskerville Old Face" panose="02020602080505020303" pitchFamily="18" charset="0"/>
                <a:cs typeface="Arial MT"/>
              </a:rPr>
              <a:t>it is </a:t>
            </a:r>
            <a:r>
              <a:rPr lang="en-US" sz="2800" spc="-5" dirty="0">
                <a:solidFill>
                  <a:schemeClr val="tx2">
                    <a:lumMod val="75000"/>
                  </a:schemeClr>
                </a:solidFill>
                <a:latin typeface="Baskerville Old Face" panose="02020602080505020303" pitchFamily="18" charset="0"/>
                <a:cs typeface="Arial MT"/>
              </a:rPr>
              <a:t>not </a:t>
            </a:r>
            <a:r>
              <a:rPr lang="en-US" sz="2800" dirty="0">
                <a:solidFill>
                  <a:schemeClr val="tx2">
                    <a:lumMod val="75000"/>
                  </a:schemeClr>
                </a:solidFill>
                <a:latin typeface="Baskerville Old Face" panose="02020602080505020303" pitchFamily="18" charset="0"/>
                <a:cs typeface="Arial MT"/>
              </a:rPr>
              <a:t>permissible </a:t>
            </a:r>
            <a:r>
              <a:rPr lang="en-US" sz="2800" spc="-5" dirty="0">
                <a:solidFill>
                  <a:schemeClr val="tx2">
                    <a:lumMod val="75000"/>
                  </a:schemeClr>
                </a:solidFill>
                <a:latin typeface="Baskerville Old Face" panose="02020602080505020303" pitchFamily="18" charset="0"/>
                <a:cs typeface="Arial MT"/>
              </a:rPr>
              <a:t>for </a:t>
            </a:r>
            <a:r>
              <a:rPr lang="en-US" sz="2800" dirty="0">
                <a:solidFill>
                  <a:schemeClr val="tx2">
                    <a:lumMod val="75000"/>
                  </a:schemeClr>
                </a:solidFill>
                <a:latin typeface="Baskerville Old Face" panose="02020602080505020303" pitchFamily="18" charset="0"/>
                <a:cs typeface="Arial MT"/>
              </a:rPr>
              <a:t>a </a:t>
            </a:r>
            <a:r>
              <a:rPr lang="en-US" sz="2800" spc="-5" dirty="0">
                <a:solidFill>
                  <a:schemeClr val="tx2">
                    <a:lumMod val="75000"/>
                  </a:schemeClr>
                </a:solidFill>
                <a:latin typeface="Baskerville Old Face" panose="02020602080505020303" pitchFamily="18" charset="0"/>
                <a:cs typeface="Arial MT"/>
              </a:rPr>
              <a:t>member </a:t>
            </a:r>
            <a:r>
              <a:rPr lang="en-US" sz="2800" dirty="0">
                <a:solidFill>
                  <a:schemeClr val="tx2">
                    <a:lumMod val="75000"/>
                  </a:schemeClr>
                </a:solidFill>
                <a:latin typeface="Baskerville Old Face" panose="02020602080505020303" pitchFamily="18" charset="0"/>
                <a:cs typeface="Arial MT"/>
              </a:rPr>
              <a:t>to </a:t>
            </a:r>
            <a:r>
              <a:rPr lang="en-US" sz="2800" spc="-5" dirty="0">
                <a:solidFill>
                  <a:schemeClr val="tx2">
                    <a:lumMod val="75000"/>
                  </a:schemeClr>
                </a:solidFill>
                <a:latin typeface="Baskerville Old Face" panose="02020602080505020303" pitchFamily="18" charset="0"/>
                <a:cs typeface="Arial MT"/>
              </a:rPr>
              <a:t>mention </a:t>
            </a:r>
            <a:r>
              <a:rPr lang="en-US" sz="2800" dirty="0">
                <a:solidFill>
                  <a:schemeClr val="tx2">
                    <a:lumMod val="75000"/>
                  </a:schemeClr>
                </a:solidFill>
                <a:latin typeface="Baskerville Old Face" panose="02020602080505020303" pitchFamily="18" charset="0"/>
                <a:cs typeface="Arial MT"/>
              </a:rPr>
              <a:t>himself as </a:t>
            </a:r>
            <a:r>
              <a:rPr lang="en-US" sz="2800" spc="5" dirty="0">
                <a:solidFill>
                  <a:schemeClr val="tx2">
                    <a:lumMod val="75000"/>
                  </a:schemeClr>
                </a:solidFill>
                <a:latin typeface="Baskerville Old Face" panose="02020602080505020303" pitchFamily="18" charset="0"/>
                <a:cs typeface="Arial MT"/>
              </a:rPr>
              <a:t> </a:t>
            </a:r>
            <a:r>
              <a:rPr lang="en-US" sz="2800" spc="-5" dirty="0">
                <a:solidFill>
                  <a:srgbClr val="C00000"/>
                </a:solidFill>
                <a:latin typeface="Baskerville Old Face" panose="02020602080505020303" pitchFamily="18" charset="0"/>
                <a:cs typeface="Arial MT"/>
              </a:rPr>
              <a:t>GST</a:t>
            </a:r>
            <a:r>
              <a:rPr lang="en-US" sz="2800" spc="-20" dirty="0">
                <a:solidFill>
                  <a:srgbClr val="C00000"/>
                </a:solidFill>
                <a:latin typeface="Baskerville Old Face" panose="02020602080505020303" pitchFamily="18" charset="0"/>
                <a:cs typeface="Arial MT"/>
              </a:rPr>
              <a:t> </a:t>
            </a:r>
            <a:r>
              <a:rPr lang="en-US" sz="2800" spc="-5" dirty="0">
                <a:solidFill>
                  <a:srgbClr val="C00000"/>
                </a:solidFill>
                <a:latin typeface="Baskerville Old Face" panose="02020602080505020303" pitchFamily="18" charset="0"/>
                <a:cs typeface="Arial MT"/>
              </a:rPr>
              <a:t>Consultant</a:t>
            </a:r>
          </a:p>
        </p:txBody>
      </p:sp>
    </p:spTree>
    <p:extLst>
      <p:ext uri="{BB962C8B-B14F-4D97-AF65-F5344CB8AC3E}">
        <p14:creationId xmlns:p14="http://schemas.microsoft.com/office/powerpoint/2010/main" val="25525676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4D68051F-8F18-EFB0-2DD6-9DCDD8F2BF03}"/>
              </a:ext>
            </a:extLst>
          </p:cNvPr>
          <p:cNvSpPr txBox="1"/>
          <p:nvPr/>
        </p:nvSpPr>
        <p:spPr>
          <a:xfrm>
            <a:off x="228600" y="2243472"/>
            <a:ext cx="8839200" cy="4124206"/>
          </a:xfrm>
          <a:prstGeom prst="rect">
            <a:avLst/>
          </a:prstGeom>
          <a:noFill/>
        </p:spPr>
        <p:txBody>
          <a:bodyPr wrap="square">
            <a:spAutoFit/>
          </a:bodyPr>
          <a:lstStyle/>
          <a:p>
            <a:pPr marL="149860" marR="289560" indent="-137795" algn="just">
              <a:spcBef>
                <a:spcPts val="395"/>
              </a:spcBef>
              <a:buClr>
                <a:srgbClr val="EF7E08"/>
              </a:buClr>
              <a:buSzPct val="85294"/>
              <a:buFont typeface="Arial MT"/>
              <a:buChar char="•"/>
              <a:tabLst>
                <a:tab pos="211454" algn="l"/>
              </a:tabLst>
            </a:pPr>
            <a:endParaRPr lang="en-US" sz="2800" dirty="0">
              <a:latin typeface="Baskerville Old Face" panose="02020602080505020303" pitchFamily="18" charset="0"/>
              <a:cs typeface="Arial MT"/>
            </a:endParaRPr>
          </a:p>
          <a:p>
            <a:pPr marL="149860" marR="5080" indent="-137795">
              <a:spcBef>
                <a:spcPts val="395"/>
              </a:spcBef>
              <a:buClr>
                <a:srgbClr val="EF7E08"/>
              </a:buClr>
              <a:buSzPct val="85294"/>
              <a:buChar char="•"/>
              <a:tabLst>
                <a:tab pos="150495" algn="l"/>
              </a:tabLst>
            </a:pPr>
            <a:r>
              <a:rPr lang="en-US" sz="2800" dirty="0">
                <a:latin typeface="Baskerville Old Face" panose="02020602080505020303" pitchFamily="18" charset="0"/>
                <a:cs typeface="Arial MT"/>
              </a:rPr>
              <a:t>A member can </a:t>
            </a:r>
            <a:r>
              <a:rPr lang="en-US" sz="2800" spc="-5" dirty="0">
                <a:latin typeface="Baskerville Old Face" panose="02020602080505020303" pitchFamily="18" charset="0"/>
                <a:cs typeface="Arial MT"/>
              </a:rPr>
              <a:t>share GST updates, </a:t>
            </a:r>
            <a:r>
              <a:rPr lang="en-US" sz="2800" dirty="0">
                <a:latin typeface="Baskerville Old Face" panose="02020602080505020303" pitchFamily="18" charset="0"/>
                <a:cs typeface="Arial MT"/>
              </a:rPr>
              <a:t>mentioning himself </a:t>
            </a:r>
            <a:r>
              <a:rPr lang="en-US" sz="2800" spc="-10" dirty="0">
                <a:latin typeface="Baskerville Old Face" panose="02020602080505020303" pitchFamily="18" charset="0"/>
                <a:cs typeface="Arial MT"/>
              </a:rPr>
              <a:t>as </a:t>
            </a:r>
            <a:r>
              <a:rPr lang="en-US" sz="2800" spc="-5" dirty="0">
                <a:latin typeface="Baskerville Old Face" panose="02020602080505020303" pitchFamily="18" charset="0"/>
                <a:cs typeface="Arial MT"/>
              </a:rPr>
              <a:t>“CA” </a:t>
            </a:r>
            <a:r>
              <a:rPr lang="en-US" sz="2800" spc="-10" dirty="0">
                <a:latin typeface="Baskerville Old Face" panose="02020602080505020303" pitchFamily="18" charset="0"/>
                <a:cs typeface="Arial MT"/>
              </a:rPr>
              <a:t>with </a:t>
            </a:r>
            <a:r>
              <a:rPr lang="en-US" sz="2800" dirty="0">
                <a:latin typeface="Baskerville Old Face" panose="02020602080505020303" pitchFamily="18" charset="0"/>
                <a:cs typeface="Arial MT"/>
              </a:rPr>
              <a:t>individual </a:t>
            </a:r>
            <a:r>
              <a:rPr lang="en-US" sz="2800" spc="5" dirty="0">
                <a:latin typeface="Baskerville Old Face" panose="02020602080505020303" pitchFamily="18" charset="0"/>
                <a:cs typeface="Arial MT"/>
              </a:rPr>
              <a:t> </a:t>
            </a:r>
            <a:r>
              <a:rPr lang="en-US" sz="2800" spc="-5" dirty="0">
                <a:latin typeface="Baskerville Old Face" panose="02020602080505020303" pitchFamily="18" charset="0"/>
                <a:cs typeface="Arial MT"/>
              </a:rPr>
              <a:t>name,</a:t>
            </a:r>
            <a:r>
              <a:rPr lang="en-US" sz="2800" spc="15" dirty="0">
                <a:latin typeface="Baskerville Old Face" panose="02020602080505020303" pitchFamily="18" charset="0"/>
                <a:cs typeface="Arial MT"/>
              </a:rPr>
              <a:t> </a:t>
            </a:r>
            <a:r>
              <a:rPr lang="en-US" sz="2800" spc="-5" dirty="0">
                <a:latin typeface="Baskerville Old Face" panose="02020602080505020303" pitchFamily="18" charset="0"/>
                <a:cs typeface="Arial MT"/>
              </a:rPr>
              <a:t>provided</a:t>
            </a:r>
            <a:r>
              <a:rPr lang="en-US" sz="2800" spc="2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the</a:t>
            </a:r>
            <a:r>
              <a:rPr lang="en-US" sz="2800" spc="2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communication</a:t>
            </a:r>
            <a:r>
              <a:rPr lang="en-US" sz="2800" spc="2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is</a:t>
            </a:r>
            <a:r>
              <a:rPr lang="en-US" sz="2800" spc="1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limited</a:t>
            </a:r>
            <a:r>
              <a:rPr lang="en-US" sz="2800" dirty="0">
                <a:latin typeface="Baskerville Old Face" panose="02020602080505020303" pitchFamily="18" charset="0"/>
                <a:cs typeface="Arial MT"/>
              </a:rPr>
              <a:t> </a:t>
            </a:r>
            <a:r>
              <a:rPr lang="en-US" sz="2800" spc="-10" dirty="0">
                <a:latin typeface="Baskerville Old Face" panose="02020602080505020303" pitchFamily="18" charset="0"/>
                <a:cs typeface="Arial MT"/>
              </a:rPr>
              <a:t>to</a:t>
            </a:r>
            <a:r>
              <a:rPr lang="en-US" sz="2800" spc="25" dirty="0">
                <a:latin typeface="Baskerville Old Face" panose="02020602080505020303" pitchFamily="18" charset="0"/>
                <a:cs typeface="Arial MT"/>
              </a:rPr>
              <a:t> </a:t>
            </a:r>
            <a:r>
              <a:rPr lang="en-US" sz="2800" dirty="0">
                <a:latin typeface="Baskerville Old Face" panose="02020602080505020303" pitchFamily="18" charset="0"/>
                <a:cs typeface="Arial MT"/>
              </a:rPr>
              <a:t>providing </a:t>
            </a:r>
            <a:r>
              <a:rPr lang="en-US" sz="2800" spc="-5" dirty="0">
                <a:latin typeface="Baskerville Old Face" panose="02020602080505020303" pitchFamily="18" charset="0"/>
                <a:cs typeface="Arial MT"/>
              </a:rPr>
              <a:t>updates.</a:t>
            </a:r>
            <a:r>
              <a:rPr lang="en-US" sz="2800" spc="35" dirty="0">
                <a:latin typeface="Baskerville Old Face" panose="02020602080505020303" pitchFamily="18" charset="0"/>
                <a:cs typeface="Arial MT"/>
              </a:rPr>
              <a:t> </a:t>
            </a:r>
            <a:r>
              <a:rPr lang="en-US" sz="2800" spc="-5" dirty="0">
                <a:latin typeface="Baskerville Old Face" panose="02020602080505020303" pitchFamily="18" charset="0"/>
                <a:cs typeface="Arial MT"/>
              </a:rPr>
              <a:t>Mention</a:t>
            </a:r>
            <a:r>
              <a:rPr lang="en-US" sz="2800" spc="20" dirty="0">
                <a:latin typeface="Baskerville Old Face" panose="02020602080505020303" pitchFamily="18" charset="0"/>
                <a:cs typeface="Arial MT"/>
              </a:rPr>
              <a:t> </a:t>
            </a:r>
            <a:r>
              <a:rPr lang="en-US" sz="2800" spc="-10" dirty="0">
                <a:latin typeface="Baskerville Old Face" panose="02020602080505020303" pitchFamily="18" charset="0"/>
                <a:cs typeface="Arial MT"/>
              </a:rPr>
              <a:t>of</a:t>
            </a:r>
            <a:r>
              <a:rPr lang="en-US" sz="2800" spc="15" dirty="0">
                <a:latin typeface="Baskerville Old Face" panose="02020602080505020303" pitchFamily="18" charset="0"/>
                <a:cs typeface="Arial MT"/>
              </a:rPr>
              <a:t> </a:t>
            </a:r>
            <a:r>
              <a:rPr lang="en-US" sz="2800" dirty="0">
                <a:latin typeface="Baskerville Old Face" panose="02020602080505020303" pitchFamily="18" charset="0"/>
                <a:cs typeface="Arial MT"/>
              </a:rPr>
              <a:t>Firm </a:t>
            </a:r>
            <a:r>
              <a:rPr lang="en-US" sz="2800" spc="-455" dirty="0">
                <a:latin typeface="Baskerville Old Face" panose="02020602080505020303" pitchFamily="18" charset="0"/>
                <a:cs typeface="Arial MT"/>
              </a:rPr>
              <a:t> </a:t>
            </a:r>
            <a:r>
              <a:rPr lang="en-US" sz="2800" spc="-5" dirty="0">
                <a:latin typeface="Baskerville Old Face" panose="02020602080505020303" pitchFamily="18" charset="0"/>
                <a:cs typeface="Arial MT"/>
              </a:rPr>
              <a:t>name</a:t>
            </a:r>
            <a:r>
              <a:rPr lang="en-US" sz="2800" spc="5" dirty="0">
                <a:latin typeface="Baskerville Old Face" panose="02020602080505020303" pitchFamily="18" charset="0"/>
                <a:cs typeface="Arial MT"/>
              </a:rPr>
              <a:t> is</a:t>
            </a:r>
            <a:r>
              <a:rPr lang="en-US" sz="2800" spc="-3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not </a:t>
            </a:r>
            <a:r>
              <a:rPr lang="en-US" sz="2800" spc="-5" dirty="0">
                <a:latin typeface="Baskerville Old Face" panose="02020602080505020303" pitchFamily="18" charset="0"/>
                <a:cs typeface="Arial MT"/>
              </a:rPr>
              <a:t>allowed.</a:t>
            </a:r>
            <a:endParaRPr lang="en-US" sz="2800" dirty="0">
              <a:latin typeface="Baskerville Old Face" panose="02020602080505020303" pitchFamily="18" charset="0"/>
              <a:cs typeface="Arial MT"/>
            </a:endParaRPr>
          </a:p>
          <a:p>
            <a:pPr marL="149860" marR="29845" indent="-137795">
              <a:spcBef>
                <a:spcPts val="395"/>
              </a:spcBef>
              <a:buClr>
                <a:srgbClr val="EF7E08"/>
              </a:buClr>
              <a:buSzPct val="85294"/>
              <a:buChar char="•"/>
              <a:tabLst>
                <a:tab pos="150495" algn="l"/>
              </a:tabLst>
            </a:pPr>
            <a:endParaRPr lang="en-US" sz="2800" spc="-5" dirty="0">
              <a:latin typeface="Baskerville Old Face" panose="02020602080505020303" pitchFamily="18" charset="0"/>
              <a:cs typeface="Arial MT"/>
            </a:endParaRPr>
          </a:p>
          <a:p>
            <a:pPr marL="149860" marR="29845" indent="-137795">
              <a:spcBef>
                <a:spcPts val="395"/>
              </a:spcBef>
              <a:buClr>
                <a:srgbClr val="EF7E08"/>
              </a:buClr>
              <a:buSzPct val="85294"/>
              <a:buChar char="•"/>
              <a:tabLst>
                <a:tab pos="150495" algn="l"/>
              </a:tabLst>
            </a:pPr>
            <a:r>
              <a:rPr lang="en-US" sz="2800" spc="-5" dirty="0">
                <a:latin typeface="Baskerville Old Face" panose="02020602080505020303" pitchFamily="18" charset="0"/>
                <a:cs typeface="Arial MT"/>
              </a:rPr>
              <a:t>GST</a:t>
            </a:r>
            <a:r>
              <a:rPr lang="en-US" sz="2800" spc="-15" dirty="0">
                <a:latin typeface="Baskerville Old Face" panose="02020602080505020303" pitchFamily="18" charset="0"/>
                <a:cs typeface="Arial MT"/>
              </a:rPr>
              <a:t> </a:t>
            </a:r>
            <a:r>
              <a:rPr lang="en-US" sz="2800" spc="-5" dirty="0">
                <a:latin typeface="Baskerville Old Face" panose="02020602080505020303" pitchFamily="18" charset="0"/>
                <a:cs typeface="Arial MT"/>
              </a:rPr>
              <a:t>training </a:t>
            </a:r>
            <a:r>
              <a:rPr lang="en-US" sz="2800" dirty="0">
                <a:latin typeface="Baskerville Old Face" panose="02020602080505020303" pitchFamily="18" charset="0"/>
                <a:cs typeface="Arial MT"/>
              </a:rPr>
              <a:t>can</a:t>
            </a:r>
            <a:r>
              <a:rPr lang="en-US" sz="2800" spc="15" dirty="0">
                <a:latin typeface="Baskerville Old Face" panose="02020602080505020303" pitchFamily="18" charset="0"/>
                <a:cs typeface="Arial MT"/>
              </a:rPr>
              <a:t> </a:t>
            </a:r>
            <a:r>
              <a:rPr lang="en-US" sz="2800" spc="-10" dirty="0">
                <a:latin typeface="Baskerville Old Face" panose="02020602080505020303" pitchFamily="18" charset="0"/>
                <a:cs typeface="Arial MT"/>
              </a:rPr>
              <a:t>be</a:t>
            </a:r>
            <a:r>
              <a:rPr lang="en-US" sz="2800" spc="15" dirty="0">
                <a:latin typeface="Baskerville Old Face" panose="02020602080505020303" pitchFamily="18" charset="0"/>
                <a:cs typeface="Arial MT"/>
              </a:rPr>
              <a:t> </a:t>
            </a:r>
            <a:r>
              <a:rPr lang="en-US" sz="2800" dirty="0">
                <a:latin typeface="Baskerville Old Face" panose="02020602080505020303" pitchFamily="18" charset="0"/>
                <a:cs typeface="Arial MT"/>
              </a:rPr>
              <a:t>provided</a:t>
            </a:r>
            <a:r>
              <a:rPr lang="en-US" sz="2800" spc="-5" dirty="0">
                <a:latin typeface="Baskerville Old Face" panose="02020602080505020303" pitchFamily="18" charset="0"/>
                <a:cs typeface="Arial MT"/>
              </a:rPr>
              <a:t> </a:t>
            </a:r>
            <a:r>
              <a:rPr lang="en-US" sz="2800" dirty="0">
                <a:latin typeface="Baskerville Old Face" panose="02020602080505020303" pitchFamily="18" charset="0"/>
                <a:cs typeface="Arial MT"/>
              </a:rPr>
              <a:t>to</a:t>
            </a:r>
            <a:r>
              <a:rPr lang="en-US" sz="2800" spc="15" dirty="0">
                <a:latin typeface="Baskerville Old Face" panose="02020602080505020303" pitchFamily="18" charset="0"/>
                <a:cs typeface="Arial MT"/>
              </a:rPr>
              <a:t> </a:t>
            </a:r>
            <a:r>
              <a:rPr lang="en-US" sz="2800" spc="-5" dirty="0">
                <a:latin typeface="Baskerville Old Face" panose="02020602080505020303" pitchFamily="18" charset="0"/>
                <a:cs typeface="Arial MT"/>
              </a:rPr>
              <a:t>the</a:t>
            </a:r>
            <a:r>
              <a:rPr lang="en-US" sz="2800" spc="1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existing</a:t>
            </a:r>
            <a:r>
              <a:rPr lang="en-US" sz="2800" spc="15" dirty="0">
                <a:latin typeface="Baskerville Old Face" panose="02020602080505020303" pitchFamily="18" charset="0"/>
                <a:cs typeface="Arial MT"/>
              </a:rPr>
              <a:t> </a:t>
            </a:r>
            <a:r>
              <a:rPr lang="en-US" sz="2800" dirty="0">
                <a:latin typeface="Baskerville Old Face" panose="02020602080505020303" pitchFamily="18" charset="0"/>
                <a:cs typeface="Arial MT"/>
              </a:rPr>
              <a:t>clients.</a:t>
            </a:r>
            <a:r>
              <a:rPr lang="en-US" sz="2800" spc="-5" dirty="0">
                <a:latin typeface="Baskerville Old Face" panose="02020602080505020303" pitchFamily="18" charset="0"/>
                <a:cs typeface="Arial MT"/>
              </a:rPr>
              <a:t> </a:t>
            </a:r>
            <a:r>
              <a:rPr lang="en-US" sz="2800" spc="-10" dirty="0">
                <a:latin typeface="Baskerville Old Face" panose="02020602080505020303" pitchFamily="18" charset="0"/>
                <a:cs typeface="Arial MT"/>
              </a:rPr>
              <a:t>In</a:t>
            </a:r>
            <a:r>
              <a:rPr lang="en-US" sz="2800" spc="15" dirty="0">
                <a:latin typeface="Baskerville Old Face" panose="02020602080505020303" pitchFamily="18" charset="0"/>
                <a:cs typeface="Arial MT"/>
              </a:rPr>
              <a:t> </a:t>
            </a:r>
            <a:r>
              <a:rPr lang="en-US" sz="2800" dirty="0">
                <a:latin typeface="Baskerville Old Face" panose="02020602080505020303" pitchFamily="18" charset="0"/>
                <a:cs typeface="Arial MT"/>
              </a:rPr>
              <a:t>case</a:t>
            </a:r>
            <a:r>
              <a:rPr lang="en-US" sz="2800" spc="15" dirty="0">
                <a:latin typeface="Baskerville Old Face" panose="02020602080505020303" pitchFamily="18" charset="0"/>
                <a:cs typeface="Arial MT"/>
              </a:rPr>
              <a:t> </a:t>
            </a:r>
            <a:r>
              <a:rPr lang="en-US" sz="2800" spc="-10" dirty="0">
                <a:latin typeface="Baskerville Old Face" panose="02020602080505020303" pitchFamily="18" charset="0"/>
                <a:cs typeface="Arial MT"/>
              </a:rPr>
              <a:t>of</a:t>
            </a:r>
            <a:r>
              <a:rPr lang="en-US" sz="2800" spc="10" dirty="0">
                <a:latin typeface="Baskerville Old Face" panose="02020602080505020303" pitchFamily="18" charset="0"/>
                <a:cs typeface="Arial MT"/>
              </a:rPr>
              <a:t> </a:t>
            </a:r>
            <a:r>
              <a:rPr lang="en-US" sz="2800" dirty="0">
                <a:latin typeface="Baskerville Old Face" panose="02020602080505020303" pitchFamily="18" charset="0"/>
                <a:cs typeface="Arial MT"/>
              </a:rPr>
              <a:t>non-clients,</a:t>
            </a:r>
            <a:r>
              <a:rPr lang="en-US" sz="2800" spc="-10" dirty="0">
                <a:latin typeface="Baskerville Old Face" panose="02020602080505020303" pitchFamily="18" charset="0"/>
                <a:cs typeface="Arial MT"/>
              </a:rPr>
              <a:t> </a:t>
            </a:r>
            <a:r>
              <a:rPr lang="en-US" sz="2800" dirty="0">
                <a:latin typeface="Baskerville Old Face" panose="02020602080505020303" pitchFamily="18" charset="0"/>
                <a:cs typeface="Arial MT"/>
              </a:rPr>
              <a:t>training </a:t>
            </a:r>
            <a:r>
              <a:rPr lang="en-US" sz="2800" spc="-455" dirty="0">
                <a:latin typeface="Baskerville Old Face" panose="02020602080505020303" pitchFamily="18" charset="0"/>
                <a:cs typeface="Arial MT"/>
              </a:rPr>
              <a:t> </a:t>
            </a:r>
            <a:r>
              <a:rPr lang="en-US" sz="2800" dirty="0">
                <a:latin typeface="Baskerville Old Face" panose="02020602080505020303" pitchFamily="18" charset="0"/>
                <a:cs typeface="Arial MT"/>
              </a:rPr>
              <a:t>can</a:t>
            </a:r>
            <a:r>
              <a:rPr lang="en-US" sz="2800" spc="-10" dirty="0">
                <a:latin typeface="Baskerville Old Face" panose="02020602080505020303" pitchFamily="18" charset="0"/>
                <a:cs typeface="Arial MT"/>
              </a:rPr>
              <a:t> </a:t>
            </a:r>
            <a:r>
              <a:rPr lang="en-US" sz="2800" dirty="0">
                <a:latin typeface="Baskerville Old Face" panose="02020602080505020303" pitchFamily="18" charset="0"/>
                <a:cs typeface="Arial MT"/>
              </a:rPr>
              <a:t>be</a:t>
            </a:r>
            <a:r>
              <a:rPr lang="en-US" sz="2800" spc="1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provided</a:t>
            </a:r>
            <a:r>
              <a:rPr lang="en-US" sz="2800" spc="-10" dirty="0">
                <a:latin typeface="Baskerville Old Face" panose="02020602080505020303" pitchFamily="18" charset="0"/>
                <a:cs typeface="Arial MT"/>
              </a:rPr>
              <a:t> </a:t>
            </a:r>
            <a:r>
              <a:rPr lang="en-US" sz="2800" dirty="0">
                <a:latin typeface="Baskerville Old Face" panose="02020602080505020303" pitchFamily="18" charset="0"/>
                <a:cs typeface="Arial MT"/>
              </a:rPr>
              <a:t>only</a:t>
            </a:r>
            <a:r>
              <a:rPr lang="en-US" sz="2800" spc="-15" dirty="0">
                <a:latin typeface="Baskerville Old Face" panose="02020602080505020303" pitchFamily="18" charset="0"/>
                <a:cs typeface="Arial MT"/>
              </a:rPr>
              <a:t> </a:t>
            </a:r>
            <a:r>
              <a:rPr lang="en-US" sz="2800" spc="5" dirty="0">
                <a:latin typeface="Baskerville Old Face" panose="02020602080505020303" pitchFamily="18" charset="0"/>
                <a:cs typeface="Arial MT"/>
              </a:rPr>
              <a:t>if</a:t>
            </a:r>
            <a:r>
              <a:rPr lang="en-US" sz="2800" spc="-5" dirty="0">
                <a:latin typeface="Baskerville Old Face" panose="02020602080505020303" pitchFamily="18" charset="0"/>
                <a:cs typeface="Arial MT"/>
              </a:rPr>
              <a:t> the</a:t>
            </a:r>
            <a:r>
              <a:rPr lang="en-US" sz="2800" spc="10" dirty="0">
                <a:latin typeface="Baskerville Old Face" panose="02020602080505020303" pitchFamily="18" charset="0"/>
                <a:cs typeface="Arial MT"/>
              </a:rPr>
              <a:t> </a:t>
            </a:r>
            <a:r>
              <a:rPr lang="en-US" sz="2800" dirty="0">
                <a:latin typeface="Baskerville Old Face" panose="02020602080505020303" pitchFamily="18" charset="0"/>
                <a:cs typeface="Arial MT"/>
              </a:rPr>
              <a:t>member</a:t>
            </a:r>
            <a:r>
              <a:rPr lang="en-US" sz="2800" spc="-2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is</a:t>
            </a:r>
            <a:r>
              <a:rPr lang="en-US" sz="2800" spc="-15" dirty="0">
                <a:latin typeface="Baskerville Old Face" panose="02020602080505020303" pitchFamily="18" charset="0"/>
                <a:cs typeface="Arial MT"/>
              </a:rPr>
              <a:t> </a:t>
            </a:r>
            <a:r>
              <a:rPr lang="en-US" sz="2800" dirty="0">
                <a:latin typeface="Baskerville Old Face" panose="02020602080505020303" pitchFamily="18" charset="0"/>
                <a:cs typeface="Arial MT"/>
              </a:rPr>
              <a:t>invited</a:t>
            </a:r>
            <a:r>
              <a:rPr lang="en-US" sz="2800" spc="-5" dirty="0">
                <a:latin typeface="Baskerville Old Face" panose="02020602080505020303" pitchFamily="18" charset="0"/>
                <a:cs typeface="Arial MT"/>
              </a:rPr>
              <a:t> </a:t>
            </a:r>
            <a:r>
              <a:rPr lang="en-US" sz="2800" dirty="0">
                <a:latin typeface="Baskerville Old Face" panose="02020602080505020303" pitchFamily="18" charset="0"/>
                <a:cs typeface="Arial MT"/>
              </a:rPr>
              <a:t>to</a:t>
            </a:r>
            <a:r>
              <a:rPr lang="en-US" sz="2800" spc="-10" dirty="0">
                <a:latin typeface="Baskerville Old Face" panose="02020602080505020303" pitchFamily="18" charset="0"/>
                <a:cs typeface="Arial MT"/>
              </a:rPr>
              <a:t> </a:t>
            </a:r>
            <a:r>
              <a:rPr lang="en-US" sz="2800" dirty="0">
                <a:latin typeface="Baskerville Old Face" panose="02020602080505020303" pitchFamily="18" charset="0"/>
                <a:cs typeface="Arial MT"/>
              </a:rPr>
              <a:t>provide</a:t>
            </a:r>
            <a:r>
              <a:rPr lang="en-US" sz="2800" spc="10" dirty="0">
                <a:latin typeface="Baskerville Old Face" panose="02020602080505020303" pitchFamily="18" charset="0"/>
                <a:cs typeface="Arial MT"/>
              </a:rPr>
              <a:t> </a:t>
            </a:r>
            <a:r>
              <a:rPr lang="en-US" sz="2800" spc="-5" dirty="0">
                <a:latin typeface="Baskerville Old Face" panose="02020602080505020303" pitchFamily="18" charset="0"/>
                <a:cs typeface="Arial MT"/>
              </a:rPr>
              <a:t>such</a:t>
            </a:r>
            <a:r>
              <a:rPr lang="en-US" sz="2800" spc="-10" dirty="0">
                <a:latin typeface="Baskerville Old Face" panose="02020602080505020303" pitchFamily="18" charset="0"/>
                <a:cs typeface="Arial MT"/>
              </a:rPr>
              <a:t> </a:t>
            </a:r>
            <a:r>
              <a:rPr lang="en-US" sz="2800" dirty="0">
                <a:latin typeface="Baskerville Old Face" panose="02020602080505020303" pitchFamily="18" charset="0"/>
                <a:cs typeface="Arial MT"/>
              </a:rPr>
              <a:t>training.</a:t>
            </a:r>
          </a:p>
        </p:txBody>
      </p:sp>
    </p:spTree>
    <p:extLst>
      <p:ext uri="{BB962C8B-B14F-4D97-AF65-F5344CB8AC3E}">
        <p14:creationId xmlns:p14="http://schemas.microsoft.com/office/powerpoint/2010/main" val="21709962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3" name="object 4">
            <a:extLst>
              <a:ext uri="{FF2B5EF4-FFF2-40B4-BE49-F238E27FC236}">
                <a16:creationId xmlns:a16="http://schemas.microsoft.com/office/drawing/2014/main" id="{D14B79EE-47D3-FCDC-A6D3-778A8A1DF138}"/>
              </a:ext>
            </a:extLst>
          </p:cNvPr>
          <p:cNvSpPr txBox="1"/>
          <p:nvPr/>
        </p:nvSpPr>
        <p:spPr>
          <a:xfrm>
            <a:off x="370841" y="2840736"/>
            <a:ext cx="8696959" cy="3029034"/>
          </a:xfrm>
          <a:prstGeom prst="rect">
            <a:avLst/>
          </a:prstGeom>
        </p:spPr>
        <p:txBody>
          <a:bodyPr vert="horz" wrap="square" lIns="0" tIns="12700" rIns="0" bIns="0" rtlCol="0">
            <a:spAutoFit/>
          </a:bodyPr>
          <a:lstStyle/>
          <a:p>
            <a:pPr marL="12065" marR="5080" algn="just">
              <a:lnSpc>
                <a:spcPct val="100000"/>
              </a:lnSpc>
              <a:spcBef>
                <a:spcPts val="100"/>
              </a:spcBef>
              <a:buClr>
                <a:srgbClr val="EF7E08"/>
              </a:buClr>
              <a:buSzPct val="83333"/>
              <a:tabLst>
                <a:tab pos="149860" algn="l"/>
              </a:tabLst>
            </a:pPr>
            <a:r>
              <a:rPr sz="2800" b="1" spc="-5" dirty="0">
                <a:latin typeface="Baskerville Old Face" panose="02020602080505020303" pitchFamily="18" charset="0"/>
                <a:cs typeface="Arial MT"/>
              </a:rPr>
              <a:t>Members</a:t>
            </a:r>
            <a:r>
              <a:rPr sz="2800" b="1" spc="25" dirty="0">
                <a:latin typeface="Baskerville Old Face" panose="02020602080505020303" pitchFamily="18" charset="0"/>
                <a:cs typeface="Arial MT"/>
              </a:rPr>
              <a:t> </a:t>
            </a:r>
            <a:r>
              <a:rPr sz="2800" b="1" spc="-5" dirty="0">
                <a:latin typeface="Baskerville Old Face" panose="02020602080505020303" pitchFamily="18" charset="0"/>
                <a:cs typeface="Arial MT"/>
              </a:rPr>
              <a:t>in practice</a:t>
            </a:r>
            <a:r>
              <a:rPr sz="2800" b="1" spc="15" dirty="0">
                <a:latin typeface="Baskerville Old Face" panose="02020602080505020303" pitchFamily="18" charset="0"/>
                <a:cs typeface="Arial MT"/>
              </a:rPr>
              <a:t> </a:t>
            </a:r>
            <a:r>
              <a:rPr sz="2800" b="1" spc="-10" dirty="0">
                <a:latin typeface="Baskerville Old Face" panose="02020602080505020303" pitchFamily="18" charset="0"/>
                <a:cs typeface="Arial MT"/>
              </a:rPr>
              <a:t>engaged</a:t>
            </a:r>
            <a:r>
              <a:rPr sz="2800" b="1" spc="30" dirty="0">
                <a:latin typeface="Baskerville Old Face" panose="02020602080505020303" pitchFamily="18" charset="0"/>
                <a:cs typeface="Arial MT"/>
              </a:rPr>
              <a:t> </a:t>
            </a:r>
            <a:r>
              <a:rPr sz="2800" b="1" spc="-5" dirty="0">
                <a:latin typeface="Baskerville Old Face" panose="02020602080505020303" pitchFamily="18" charset="0"/>
                <a:cs typeface="Arial MT"/>
              </a:rPr>
              <a:t>in </a:t>
            </a:r>
            <a:r>
              <a:rPr sz="2800" b="1" spc="-20" dirty="0">
                <a:latin typeface="Baskerville Old Face" panose="02020602080505020303" pitchFamily="18" charset="0"/>
                <a:cs typeface="Arial MT"/>
              </a:rPr>
              <a:t>Coaching/Teaching</a:t>
            </a:r>
            <a:r>
              <a:rPr sz="2800" b="1" spc="30" dirty="0">
                <a:latin typeface="Baskerville Old Face" panose="02020602080505020303" pitchFamily="18" charset="0"/>
                <a:cs typeface="Arial MT"/>
              </a:rPr>
              <a:t> </a:t>
            </a:r>
            <a:r>
              <a:rPr sz="2800" b="1" spc="-5" dirty="0">
                <a:latin typeface="Baskerville Old Face" panose="02020602080505020303" pitchFamily="18" charset="0"/>
                <a:cs typeface="Arial MT"/>
              </a:rPr>
              <a:t>activities</a:t>
            </a:r>
            <a:r>
              <a:rPr sz="2800" b="1" spc="5" dirty="0">
                <a:latin typeface="Baskerville Old Face" panose="02020602080505020303" pitchFamily="18" charset="0"/>
                <a:cs typeface="Arial MT"/>
              </a:rPr>
              <a:t> </a:t>
            </a:r>
            <a:r>
              <a:rPr sz="2800" b="1" spc="-10" dirty="0">
                <a:latin typeface="Baskerville Old Face" panose="02020602080505020303" pitchFamily="18" charset="0"/>
                <a:cs typeface="Arial MT"/>
              </a:rPr>
              <a:t>are</a:t>
            </a:r>
            <a:r>
              <a:rPr sz="2800" b="1" spc="15" dirty="0">
                <a:latin typeface="Baskerville Old Face" panose="02020602080505020303" pitchFamily="18" charset="0"/>
                <a:cs typeface="Arial MT"/>
              </a:rPr>
              <a:t> </a:t>
            </a:r>
            <a:r>
              <a:rPr sz="2800" b="1" spc="-5" dirty="0">
                <a:latin typeface="Baskerville Old Face" panose="02020602080505020303" pitchFamily="18" charset="0"/>
                <a:cs typeface="Arial MT"/>
              </a:rPr>
              <a:t>advised</a:t>
            </a:r>
            <a:r>
              <a:rPr sz="2800" b="1" spc="15" dirty="0">
                <a:latin typeface="Baskerville Old Face" panose="02020602080505020303" pitchFamily="18" charset="0"/>
                <a:cs typeface="Arial MT"/>
              </a:rPr>
              <a:t> </a:t>
            </a:r>
            <a:r>
              <a:rPr sz="2800" b="1" dirty="0">
                <a:latin typeface="Baskerville Old Face" panose="02020602080505020303" pitchFamily="18" charset="0"/>
                <a:cs typeface="Arial MT"/>
              </a:rPr>
              <a:t>to </a:t>
            </a:r>
            <a:r>
              <a:rPr sz="2800" b="1" spc="-484" dirty="0">
                <a:latin typeface="Baskerville Old Face" panose="02020602080505020303" pitchFamily="18" charset="0"/>
                <a:cs typeface="Arial MT"/>
              </a:rPr>
              <a:t> </a:t>
            </a:r>
            <a:r>
              <a:rPr sz="2800" b="1" spc="-5" dirty="0">
                <a:latin typeface="Baskerville Old Face" panose="02020602080505020303" pitchFamily="18" charset="0"/>
                <a:cs typeface="Arial MT"/>
              </a:rPr>
              <a:t>abstain</a:t>
            </a:r>
            <a:r>
              <a:rPr sz="2800" b="1" spc="10" dirty="0">
                <a:latin typeface="Baskerville Old Face" panose="02020602080505020303" pitchFamily="18" charset="0"/>
                <a:cs typeface="Arial MT"/>
              </a:rPr>
              <a:t> </a:t>
            </a:r>
            <a:r>
              <a:rPr sz="2800" b="1" spc="-5" dirty="0">
                <a:latin typeface="Baskerville Old Face" panose="02020602080505020303" pitchFamily="18" charset="0"/>
                <a:cs typeface="Arial MT"/>
              </a:rPr>
              <a:t>from</a:t>
            </a:r>
            <a:r>
              <a:rPr sz="2800" b="1" dirty="0">
                <a:latin typeface="Baskerville Old Face" panose="02020602080505020303" pitchFamily="18" charset="0"/>
                <a:cs typeface="Arial MT"/>
              </a:rPr>
              <a:t> </a:t>
            </a:r>
            <a:r>
              <a:rPr sz="2800" b="1" spc="-5" dirty="0">
                <a:latin typeface="Baskerville Old Face" panose="02020602080505020303" pitchFamily="18" charset="0"/>
                <a:cs typeface="Arial MT"/>
              </a:rPr>
              <a:t>advertising</a:t>
            </a:r>
            <a:r>
              <a:rPr sz="2800" b="1" spc="15" dirty="0">
                <a:latin typeface="Baskerville Old Face" panose="02020602080505020303" pitchFamily="18" charset="0"/>
                <a:cs typeface="Arial MT"/>
              </a:rPr>
              <a:t> </a:t>
            </a:r>
            <a:r>
              <a:rPr sz="2800" b="1" spc="-10" dirty="0">
                <a:latin typeface="Baskerville Old Face" panose="02020602080505020303" pitchFamily="18" charset="0"/>
                <a:cs typeface="Arial MT"/>
              </a:rPr>
              <a:t>their</a:t>
            </a:r>
            <a:r>
              <a:rPr sz="2800" b="1" spc="20" dirty="0">
                <a:latin typeface="Baskerville Old Face" panose="02020602080505020303" pitchFamily="18" charset="0"/>
                <a:cs typeface="Arial MT"/>
              </a:rPr>
              <a:t> </a:t>
            </a:r>
            <a:r>
              <a:rPr sz="2800" b="1" spc="-5" dirty="0">
                <a:latin typeface="Baskerville Old Face" panose="02020602080505020303" pitchFamily="18" charset="0"/>
                <a:cs typeface="Arial MT"/>
              </a:rPr>
              <a:t>association</a:t>
            </a:r>
            <a:r>
              <a:rPr sz="2800" b="1" spc="15" dirty="0">
                <a:latin typeface="Baskerville Old Face" panose="02020602080505020303" pitchFamily="18" charset="0"/>
                <a:cs typeface="Arial MT"/>
              </a:rPr>
              <a:t> </a:t>
            </a:r>
            <a:r>
              <a:rPr sz="2800" b="1" spc="-15" dirty="0">
                <a:latin typeface="Baskerville Old Face" panose="02020602080505020303" pitchFamily="18" charset="0"/>
                <a:cs typeface="Arial MT"/>
              </a:rPr>
              <a:t>with</a:t>
            </a:r>
            <a:r>
              <a:rPr sz="2800" b="1" spc="50" dirty="0">
                <a:latin typeface="Baskerville Old Face" panose="02020602080505020303" pitchFamily="18" charset="0"/>
                <a:cs typeface="Arial MT"/>
              </a:rPr>
              <a:t> </a:t>
            </a:r>
            <a:r>
              <a:rPr sz="2800" b="1" spc="-10" dirty="0">
                <a:latin typeface="Baskerville Old Face" panose="02020602080505020303" pitchFamily="18" charset="0"/>
                <a:cs typeface="Arial MT"/>
              </a:rPr>
              <a:t>Coaching</a:t>
            </a:r>
            <a:r>
              <a:rPr sz="2800" b="1" spc="30" dirty="0">
                <a:latin typeface="Baskerville Old Face" panose="02020602080505020303" pitchFamily="18" charset="0"/>
                <a:cs typeface="Arial MT"/>
              </a:rPr>
              <a:t> </a:t>
            </a:r>
            <a:r>
              <a:rPr sz="2800" b="1" spc="-5" dirty="0">
                <a:latin typeface="Baskerville Old Face" panose="02020602080505020303" pitchFamily="18" charset="0"/>
                <a:cs typeface="Arial MT"/>
              </a:rPr>
              <a:t>/teaching</a:t>
            </a:r>
            <a:r>
              <a:rPr sz="2800" b="1" spc="15" dirty="0">
                <a:latin typeface="Baskerville Old Face" panose="02020602080505020303" pitchFamily="18" charset="0"/>
                <a:cs typeface="Arial MT"/>
              </a:rPr>
              <a:t> </a:t>
            </a:r>
            <a:r>
              <a:rPr sz="2800" b="1" spc="-5" dirty="0">
                <a:latin typeface="Baskerville Old Face" panose="02020602080505020303" pitchFamily="18" charset="0"/>
                <a:cs typeface="Arial MT"/>
              </a:rPr>
              <a:t>activities </a:t>
            </a:r>
            <a:r>
              <a:rPr sz="2800" b="1" dirty="0">
                <a:latin typeface="Baskerville Old Face" panose="02020602080505020303" pitchFamily="18" charset="0"/>
                <a:cs typeface="Arial MT"/>
              </a:rPr>
              <a:t> </a:t>
            </a:r>
            <a:r>
              <a:rPr sz="2800" b="1" spc="-5" dirty="0">
                <a:latin typeface="Baskerville Old Face" panose="02020602080505020303" pitchFamily="18" charset="0"/>
                <a:cs typeface="Arial MT"/>
              </a:rPr>
              <a:t>through</a:t>
            </a:r>
            <a:r>
              <a:rPr sz="2800" b="1" spc="10" dirty="0">
                <a:latin typeface="Baskerville Old Face" panose="02020602080505020303" pitchFamily="18" charset="0"/>
                <a:cs typeface="Arial MT"/>
              </a:rPr>
              <a:t> </a:t>
            </a:r>
            <a:r>
              <a:rPr sz="2800" b="1" spc="-10" dirty="0">
                <a:latin typeface="Baskerville Old Face" panose="02020602080505020303" pitchFamily="18" charset="0"/>
                <a:cs typeface="Arial MT"/>
              </a:rPr>
              <a:t>hoardings,</a:t>
            </a:r>
            <a:r>
              <a:rPr sz="2800" b="1" spc="30" dirty="0">
                <a:latin typeface="Baskerville Old Face" panose="02020602080505020303" pitchFamily="18" charset="0"/>
                <a:cs typeface="Arial MT"/>
              </a:rPr>
              <a:t> </a:t>
            </a:r>
            <a:r>
              <a:rPr sz="2800" b="1" spc="-5" dirty="0">
                <a:latin typeface="Baskerville Old Face" panose="02020602080505020303" pitchFamily="18" charset="0"/>
                <a:cs typeface="Arial MT"/>
              </a:rPr>
              <a:t>posters,</a:t>
            </a:r>
            <a:r>
              <a:rPr sz="2800" b="1" spc="10" dirty="0">
                <a:latin typeface="Baskerville Old Face" panose="02020602080505020303" pitchFamily="18" charset="0"/>
                <a:cs typeface="Arial MT"/>
              </a:rPr>
              <a:t> </a:t>
            </a:r>
            <a:r>
              <a:rPr sz="2800" b="1" spc="-10" dirty="0">
                <a:latin typeface="Baskerville Old Face" panose="02020602080505020303" pitchFamily="18" charset="0"/>
                <a:cs typeface="Arial MT"/>
              </a:rPr>
              <a:t>banners</a:t>
            </a:r>
            <a:r>
              <a:rPr sz="2800" b="1" dirty="0">
                <a:latin typeface="Baskerville Old Face" panose="02020602080505020303" pitchFamily="18" charset="0"/>
                <a:cs typeface="Arial MT"/>
              </a:rPr>
              <a:t> </a:t>
            </a:r>
            <a:r>
              <a:rPr sz="2800" b="1" spc="-5" dirty="0">
                <a:latin typeface="Baskerville Old Face" panose="02020602080505020303" pitchFamily="18" charset="0"/>
                <a:cs typeface="Arial MT"/>
              </a:rPr>
              <a:t>and</a:t>
            </a:r>
            <a:r>
              <a:rPr sz="2800" b="1" spc="15" dirty="0">
                <a:latin typeface="Baskerville Old Face" panose="02020602080505020303" pitchFamily="18" charset="0"/>
                <a:cs typeface="Arial MT"/>
              </a:rPr>
              <a:t> </a:t>
            </a:r>
            <a:r>
              <a:rPr sz="2800" b="1" spc="-10" dirty="0">
                <a:latin typeface="Baskerville Old Face" panose="02020602080505020303" pitchFamily="18" charset="0"/>
                <a:cs typeface="Arial MT"/>
              </a:rPr>
              <a:t>by</a:t>
            </a:r>
            <a:r>
              <a:rPr sz="2800" b="1" spc="5" dirty="0">
                <a:latin typeface="Baskerville Old Face" panose="02020602080505020303" pitchFamily="18" charset="0"/>
                <a:cs typeface="Arial MT"/>
              </a:rPr>
              <a:t> </a:t>
            </a:r>
            <a:r>
              <a:rPr sz="2800" b="1" spc="-5" dirty="0">
                <a:latin typeface="Baskerville Old Face" panose="02020602080505020303" pitchFamily="18" charset="0"/>
                <a:cs typeface="Arial MT"/>
              </a:rPr>
              <a:t>any</a:t>
            </a:r>
            <a:r>
              <a:rPr sz="2800" b="1" spc="5" dirty="0">
                <a:latin typeface="Baskerville Old Face" panose="02020602080505020303" pitchFamily="18" charset="0"/>
                <a:cs typeface="Arial MT"/>
              </a:rPr>
              <a:t> </a:t>
            </a:r>
            <a:r>
              <a:rPr sz="2800" b="1" spc="-5" dirty="0">
                <a:latin typeface="Baskerville Old Face" panose="02020602080505020303" pitchFamily="18" charset="0"/>
                <a:cs typeface="Arial MT"/>
              </a:rPr>
              <a:t>other means,</a:t>
            </a:r>
            <a:r>
              <a:rPr sz="2800" b="1" spc="10" dirty="0">
                <a:latin typeface="Baskerville Old Face" panose="02020602080505020303" pitchFamily="18" charset="0"/>
                <a:cs typeface="Arial MT"/>
              </a:rPr>
              <a:t> </a:t>
            </a:r>
            <a:r>
              <a:rPr sz="2800" b="1" spc="-5" dirty="0">
                <a:latin typeface="Baskerville Old Face" panose="02020602080505020303" pitchFamily="18" charset="0"/>
                <a:cs typeface="Arial MT"/>
              </a:rPr>
              <a:t>failing</a:t>
            </a:r>
            <a:r>
              <a:rPr sz="2800" b="1" spc="15" dirty="0">
                <a:latin typeface="Baskerville Old Face" panose="02020602080505020303" pitchFamily="18" charset="0"/>
                <a:cs typeface="Arial MT"/>
              </a:rPr>
              <a:t> </a:t>
            </a:r>
            <a:r>
              <a:rPr sz="2800" b="1" spc="-15" dirty="0">
                <a:latin typeface="Baskerville Old Face" panose="02020602080505020303" pitchFamily="18" charset="0"/>
                <a:cs typeface="Arial MT"/>
              </a:rPr>
              <a:t>which </a:t>
            </a:r>
            <a:r>
              <a:rPr sz="2800" b="1" spc="-10" dirty="0">
                <a:latin typeface="Baskerville Old Face" panose="02020602080505020303" pitchFamily="18" charset="0"/>
                <a:cs typeface="Arial MT"/>
              </a:rPr>
              <a:t> </a:t>
            </a:r>
            <a:r>
              <a:rPr sz="2800" b="1" spc="-5" dirty="0">
                <a:latin typeface="Baskerville Old Face" panose="02020602080505020303" pitchFamily="18" charset="0"/>
                <a:cs typeface="Arial MT"/>
              </a:rPr>
              <a:t>they</a:t>
            </a:r>
            <a:r>
              <a:rPr sz="2800" b="1" dirty="0">
                <a:latin typeface="Baskerville Old Face" panose="02020602080505020303" pitchFamily="18" charset="0"/>
                <a:cs typeface="Arial MT"/>
              </a:rPr>
              <a:t> </a:t>
            </a:r>
            <a:r>
              <a:rPr sz="2800" b="1" spc="-10" dirty="0">
                <a:latin typeface="Baskerville Old Face" panose="02020602080505020303" pitchFamily="18" charset="0"/>
                <a:cs typeface="Arial MT"/>
              </a:rPr>
              <a:t>may</a:t>
            </a:r>
            <a:r>
              <a:rPr sz="2800" b="1" dirty="0">
                <a:latin typeface="Baskerville Old Face" panose="02020602080505020303" pitchFamily="18" charset="0"/>
                <a:cs typeface="Arial MT"/>
              </a:rPr>
              <a:t> be</a:t>
            </a:r>
            <a:r>
              <a:rPr sz="2800" b="1" spc="-10" dirty="0">
                <a:latin typeface="Baskerville Old Face" panose="02020602080505020303" pitchFamily="18" charset="0"/>
                <a:cs typeface="Arial MT"/>
              </a:rPr>
              <a:t> </a:t>
            </a:r>
            <a:r>
              <a:rPr sz="2800" b="1" spc="-5" dirty="0">
                <a:latin typeface="Baskerville Old Face" panose="02020602080505020303" pitchFamily="18" charset="0"/>
                <a:cs typeface="Arial MT"/>
              </a:rPr>
              <a:t>liable</a:t>
            </a:r>
            <a:r>
              <a:rPr sz="2800" b="1" spc="10" dirty="0">
                <a:latin typeface="Baskerville Old Face" panose="02020602080505020303" pitchFamily="18" charset="0"/>
                <a:cs typeface="Arial MT"/>
              </a:rPr>
              <a:t> </a:t>
            </a:r>
            <a:r>
              <a:rPr sz="2800" b="1" dirty="0">
                <a:latin typeface="Baskerville Old Face" panose="02020602080505020303" pitchFamily="18" charset="0"/>
                <a:cs typeface="Arial MT"/>
              </a:rPr>
              <a:t>for</a:t>
            </a:r>
            <a:r>
              <a:rPr sz="2800" b="1" spc="-5" dirty="0">
                <a:latin typeface="Baskerville Old Face" panose="02020602080505020303" pitchFamily="18" charset="0"/>
                <a:cs typeface="Arial MT"/>
              </a:rPr>
              <a:t> disciplinary</a:t>
            </a:r>
            <a:r>
              <a:rPr sz="2800" b="1" spc="20" dirty="0">
                <a:latin typeface="Baskerville Old Face" panose="02020602080505020303" pitchFamily="18" charset="0"/>
                <a:cs typeface="Arial MT"/>
              </a:rPr>
              <a:t> </a:t>
            </a:r>
            <a:r>
              <a:rPr sz="2800" b="1" spc="-5" dirty="0">
                <a:latin typeface="Baskerville Old Face" panose="02020602080505020303" pitchFamily="18" charset="0"/>
                <a:cs typeface="Arial MT"/>
              </a:rPr>
              <a:t>action,</a:t>
            </a:r>
            <a:r>
              <a:rPr sz="2800" b="1" spc="5" dirty="0">
                <a:latin typeface="Baskerville Old Face" panose="02020602080505020303" pitchFamily="18" charset="0"/>
                <a:cs typeface="Arial MT"/>
              </a:rPr>
              <a:t> </a:t>
            </a:r>
            <a:r>
              <a:rPr sz="2800" b="1" spc="-10" dirty="0">
                <a:latin typeface="Baskerville Old Face" panose="02020602080505020303" pitchFamily="18" charset="0"/>
                <a:cs typeface="Arial MT"/>
              </a:rPr>
              <a:t>as</a:t>
            </a:r>
            <a:r>
              <a:rPr sz="2800" b="1" dirty="0">
                <a:latin typeface="Baskerville Old Face" panose="02020602080505020303" pitchFamily="18" charset="0"/>
                <a:cs typeface="Arial MT"/>
              </a:rPr>
              <a:t> </a:t>
            </a:r>
            <a:r>
              <a:rPr sz="2800" b="1" spc="-5" dirty="0">
                <a:latin typeface="Baskerville Old Face" panose="02020602080505020303" pitchFamily="18" charset="0"/>
                <a:cs typeface="Arial MT"/>
              </a:rPr>
              <a:t>per</a:t>
            </a:r>
            <a:r>
              <a:rPr sz="2800" b="1" spc="15" dirty="0">
                <a:latin typeface="Baskerville Old Face" panose="02020602080505020303" pitchFamily="18" charset="0"/>
                <a:cs typeface="Arial MT"/>
              </a:rPr>
              <a:t> </a:t>
            </a:r>
            <a:r>
              <a:rPr sz="2800" b="1" spc="-5" dirty="0">
                <a:latin typeface="Baskerville Old Face" panose="02020602080505020303" pitchFamily="18" charset="0"/>
                <a:cs typeface="Arial MT"/>
              </a:rPr>
              <a:t>the</a:t>
            </a:r>
            <a:r>
              <a:rPr sz="2800" b="1" spc="10" dirty="0">
                <a:latin typeface="Baskerville Old Face" panose="02020602080505020303" pitchFamily="18" charset="0"/>
                <a:cs typeface="Arial MT"/>
              </a:rPr>
              <a:t> </a:t>
            </a:r>
            <a:r>
              <a:rPr sz="2800" b="1" spc="-10" dirty="0">
                <a:latin typeface="Baskerville Old Face" panose="02020602080505020303" pitchFamily="18" charset="0"/>
                <a:cs typeface="Arial MT"/>
              </a:rPr>
              <a:t>provisions</a:t>
            </a:r>
            <a:r>
              <a:rPr sz="2800" b="1" spc="20" dirty="0">
                <a:latin typeface="Baskerville Old Face" panose="02020602080505020303" pitchFamily="18" charset="0"/>
                <a:cs typeface="Arial MT"/>
              </a:rPr>
              <a:t> </a:t>
            </a:r>
            <a:r>
              <a:rPr sz="2800" b="1" spc="-10" dirty="0">
                <a:latin typeface="Baskerville Old Face" panose="02020602080505020303" pitchFamily="18" charset="0"/>
                <a:cs typeface="Arial MT"/>
              </a:rPr>
              <a:t>of</a:t>
            </a:r>
            <a:r>
              <a:rPr lang="en-IN" sz="2800" b="1" spc="-10" dirty="0">
                <a:latin typeface="Baskerville Old Face" panose="02020602080505020303" pitchFamily="18" charset="0"/>
                <a:cs typeface="Arial MT"/>
              </a:rPr>
              <a:t> the</a:t>
            </a:r>
            <a:r>
              <a:rPr sz="2800" b="1" spc="5" dirty="0">
                <a:latin typeface="Baskerville Old Face" panose="02020602080505020303" pitchFamily="18" charset="0"/>
                <a:cs typeface="Arial MT"/>
              </a:rPr>
              <a:t> </a:t>
            </a:r>
            <a:r>
              <a:rPr sz="2800" b="1" spc="-5" dirty="0">
                <a:latin typeface="Baskerville Old Face" panose="02020602080505020303" pitchFamily="18" charset="0"/>
                <a:cs typeface="Arial MT"/>
              </a:rPr>
              <a:t>Chartered </a:t>
            </a:r>
            <a:r>
              <a:rPr sz="2800" b="1" dirty="0">
                <a:latin typeface="Baskerville Old Face" panose="02020602080505020303" pitchFamily="18" charset="0"/>
                <a:cs typeface="Arial MT"/>
              </a:rPr>
              <a:t> </a:t>
            </a:r>
            <a:r>
              <a:rPr sz="2800" b="1" spc="-5" dirty="0">
                <a:latin typeface="Baskerville Old Face" panose="02020602080505020303" pitchFamily="18" charset="0"/>
                <a:cs typeface="Arial MT"/>
              </a:rPr>
              <a:t>Accountants</a:t>
            </a:r>
            <a:r>
              <a:rPr sz="2800" b="1" spc="-90" dirty="0">
                <a:latin typeface="Baskerville Old Face" panose="02020602080505020303" pitchFamily="18" charset="0"/>
                <a:cs typeface="Arial MT"/>
              </a:rPr>
              <a:t> </a:t>
            </a:r>
            <a:r>
              <a:rPr sz="2800" b="1" dirty="0">
                <a:latin typeface="Baskerville Old Face" panose="02020602080505020303" pitchFamily="18" charset="0"/>
                <a:cs typeface="Arial MT"/>
              </a:rPr>
              <a:t>Act,</a:t>
            </a:r>
            <a:r>
              <a:rPr sz="2800" b="1" spc="-15" dirty="0">
                <a:latin typeface="Baskerville Old Face" panose="02020602080505020303" pitchFamily="18" charset="0"/>
                <a:cs typeface="Arial MT"/>
              </a:rPr>
              <a:t> </a:t>
            </a:r>
            <a:r>
              <a:rPr sz="2800" b="1" spc="-10" dirty="0">
                <a:latin typeface="Baskerville Old Face" panose="02020602080505020303" pitchFamily="18" charset="0"/>
                <a:cs typeface="Arial MT"/>
              </a:rPr>
              <a:t>1949</a:t>
            </a:r>
            <a:r>
              <a:rPr sz="2800" b="1" spc="15" dirty="0">
                <a:latin typeface="Baskerville Old Face" panose="02020602080505020303" pitchFamily="18" charset="0"/>
                <a:cs typeface="Arial MT"/>
              </a:rPr>
              <a:t> </a:t>
            </a:r>
            <a:r>
              <a:rPr sz="2800" b="1" spc="-5" dirty="0">
                <a:latin typeface="Baskerville Old Face" panose="02020602080505020303" pitchFamily="18" charset="0"/>
                <a:cs typeface="Arial MT"/>
              </a:rPr>
              <a:t>and</a:t>
            </a:r>
            <a:r>
              <a:rPr sz="2800" b="1" spc="10" dirty="0">
                <a:latin typeface="Baskerville Old Face" panose="02020602080505020303" pitchFamily="18" charset="0"/>
                <a:cs typeface="Arial MT"/>
              </a:rPr>
              <a:t> </a:t>
            </a:r>
            <a:r>
              <a:rPr sz="2800" b="1" spc="-10" dirty="0">
                <a:latin typeface="Baskerville Old Face" panose="02020602080505020303" pitchFamily="18" charset="0"/>
                <a:cs typeface="Arial MT"/>
              </a:rPr>
              <a:t>Rules</a:t>
            </a:r>
            <a:r>
              <a:rPr sz="2800" b="1" spc="25" dirty="0">
                <a:latin typeface="Baskerville Old Face" panose="02020602080505020303" pitchFamily="18" charset="0"/>
                <a:cs typeface="Arial MT"/>
              </a:rPr>
              <a:t> </a:t>
            </a:r>
            <a:r>
              <a:rPr sz="2800" b="1" spc="-10" dirty="0">
                <a:latin typeface="Baskerville Old Face" panose="02020602080505020303" pitchFamily="18" charset="0"/>
                <a:cs typeface="Arial MT"/>
              </a:rPr>
              <a:t>/Regulations</a:t>
            </a:r>
            <a:r>
              <a:rPr sz="2800" b="1" spc="20" dirty="0">
                <a:latin typeface="Baskerville Old Face" panose="02020602080505020303" pitchFamily="18" charset="0"/>
                <a:cs typeface="Arial MT"/>
              </a:rPr>
              <a:t> </a:t>
            </a:r>
            <a:r>
              <a:rPr sz="2800" b="1" spc="-5" dirty="0">
                <a:latin typeface="Baskerville Old Face" panose="02020602080505020303" pitchFamily="18" charset="0"/>
                <a:cs typeface="Arial MT"/>
              </a:rPr>
              <a:t>framed </a:t>
            </a:r>
            <a:r>
              <a:rPr sz="2800" b="1" spc="-10" dirty="0">
                <a:latin typeface="Baskerville Old Face" panose="02020602080505020303" pitchFamily="18" charset="0"/>
                <a:cs typeface="Arial MT"/>
              </a:rPr>
              <a:t>thereunder</a:t>
            </a:r>
            <a:r>
              <a:rPr lang="en-IN" sz="2800" b="1" spc="-10" dirty="0">
                <a:latin typeface="Baskerville Old Face" panose="02020602080505020303" pitchFamily="18" charset="0"/>
                <a:cs typeface="Arial MT"/>
              </a:rPr>
              <a:t> </a:t>
            </a:r>
            <a:endParaRPr sz="2800" b="1" dirty="0">
              <a:latin typeface="Baskerville Old Face" panose="02020602080505020303" pitchFamily="18" charset="0"/>
              <a:cs typeface="Arial MT"/>
            </a:endParaRPr>
          </a:p>
        </p:txBody>
      </p:sp>
    </p:spTree>
    <p:extLst>
      <p:ext uri="{BB962C8B-B14F-4D97-AF65-F5344CB8AC3E}">
        <p14:creationId xmlns:p14="http://schemas.microsoft.com/office/powerpoint/2010/main" val="23878115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3" name="object 4">
            <a:extLst>
              <a:ext uri="{FF2B5EF4-FFF2-40B4-BE49-F238E27FC236}">
                <a16:creationId xmlns:a16="http://schemas.microsoft.com/office/drawing/2014/main" id="{D14B79EE-47D3-FCDC-A6D3-778A8A1DF138}"/>
              </a:ext>
            </a:extLst>
          </p:cNvPr>
          <p:cNvSpPr txBox="1"/>
          <p:nvPr/>
        </p:nvSpPr>
        <p:spPr>
          <a:xfrm>
            <a:off x="924305" y="3352800"/>
            <a:ext cx="7858759" cy="1305486"/>
          </a:xfrm>
          <a:prstGeom prst="rect">
            <a:avLst/>
          </a:prstGeom>
        </p:spPr>
        <p:txBody>
          <a:bodyPr vert="horz" wrap="square" lIns="0" tIns="12700" rIns="0" bIns="0" rtlCol="0">
            <a:spAutoFit/>
          </a:bodyPr>
          <a:lstStyle/>
          <a:p>
            <a:pPr marL="12065" marR="247015">
              <a:lnSpc>
                <a:spcPct val="100000"/>
              </a:lnSpc>
              <a:spcBef>
                <a:spcPts val="430"/>
              </a:spcBef>
              <a:buClr>
                <a:srgbClr val="EF7E08"/>
              </a:buClr>
              <a:buSzPct val="83333"/>
              <a:tabLst>
                <a:tab pos="149860" algn="l"/>
              </a:tabLst>
            </a:pPr>
            <a:r>
              <a:rPr sz="2800" b="1" dirty="0">
                <a:latin typeface="Baskerville Old Face" panose="02020602080505020303" pitchFamily="18" charset="0"/>
                <a:cs typeface="Arial MT"/>
              </a:rPr>
              <a:t>It </a:t>
            </a:r>
            <a:r>
              <a:rPr sz="2800" b="1" spc="-5" dirty="0">
                <a:latin typeface="Baskerville Old Face" panose="02020602080505020303" pitchFamily="18" charset="0"/>
                <a:cs typeface="Arial MT"/>
              </a:rPr>
              <a:t>is not permissible </a:t>
            </a:r>
            <a:r>
              <a:rPr sz="2800" b="1" dirty="0">
                <a:latin typeface="Baskerville Old Face" panose="02020602080505020303" pitchFamily="18" charset="0"/>
                <a:cs typeface="Arial MT"/>
              </a:rPr>
              <a:t>for a </a:t>
            </a:r>
            <a:r>
              <a:rPr sz="2800" b="1" spc="-5" dirty="0">
                <a:latin typeface="Baskerville Old Face" panose="02020602080505020303" pitchFamily="18" charset="0"/>
                <a:cs typeface="Arial MT"/>
              </a:rPr>
              <a:t>member </a:t>
            </a:r>
            <a:r>
              <a:rPr sz="2800" b="1" dirty="0">
                <a:latin typeface="Baskerville Old Face" panose="02020602080505020303" pitchFamily="18" charset="0"/>
                <a:cs typeface="Arial MT"/>
              </a:rPr>
              <a:t>to </a:t>
            </a:r>
            <a:r>
              <a:rPr sz="2800" b="1" spc="-5" dirty="0">
                <a:latin typeface="Baskerville Old Face" panose="02020602080505020303" pitchFamily="18" charset="0"/>
                <a:cs typeface="Arial MT"/>
              </a:rPr>
              <a:t>use WhatsApp </a:t>
            </a:r>
            <a:r>
              <a:rPr sz="2800" b="1" dirty="0">
                <a:latin typeface="Baskerville Old Face" panose="02020602080505020303" pitchFamily="18" charset="0"/>
                <a:cs typeface="Arial MT"/>
              </a:rPr>
              <a:t>to </a:t>
            </a:r>
            <a:r>
              <a:rPr sz="2800" b="1" spc="-5" dirty="0">
                <a:latin typeface="Baskerville Old Face" panose="02020602080505020303" pitchFamily="18" charset="0"/>
                <a:cs typeface="Arial MT"/>
              </a:rPr>
              <a:t>send messages </a:t>
            </a:r>
            <a:r>
              <a:rPr sz="2800" b="1" dirty="0">
                <a:latin typeface="Baskerville Old Face" panose="02020602080505020303" pitchFamily="18" charset="0"/>
                <a:cs typeface="Arial MT"/>
              </a:rPr>
              <a:t>to </a:t>
            </a:r>
            <a:r>
              <a:rPr sz="2800" b="1" spc="5" dirty="0">
                <a:latin typeface="Baskerville Old Face" panose="02020602080505020303" pitchFamily="18" charset="0"/>
                <a:cs typeface="Arial MT"/>
              </a:rPr>
              <a:t> </a:t>
            </a:r>
            <a:r>
              <a:rPr sz="2800" b="1" spc="-5" dirty="0">
                <a:latin typeface="Baskerville Old Face" panose="02020602080505020303" pitchFamily="18" charset="0"/>
                <a:cs typeface="Arial MT"/>
              </a:rPr>
              <a:t>make</a:t>
            </a:r>
            <a:r>
              <a:rPr sz="2800" b="1" spc="-10" dirty="0">
                <a:latin typeface="Baskerville Old Face" panose="02020602080505020303" pitchFamily="18" charset="0"/>
                <a:cs typeface="Arial MT"/>
              </a:rPr>
              <a:t> people</a:t>
            </a:r>
            <a:r>
              <a:rPr sz="2800" b="1" spc="25" dirty="0">
                <a:latin typeface="Baskerville Old Face" panose="02020602080505020303" pitchFamily="18" charset="0"/>
                <a:cs typeface="Arial MT"/>
              </a:rPr>
              <a:t> </a:t>
            </a:r>
            <a:r>
              <a:rPr sz="2800" b="1" spc="-15" dirty="0">
                <a:latin typeface="Baskerville Old Face" panose="02020602080505020303" pitchFamily="18" charset="0"/>
                <a:cs typeface="Arial MT"/>
              </a:rPr>
              <a:t>aware</a:t>
            </a:r>
            <a:r>
              <a:rPr sz="2800" b="1" spc="50" dirty="0">
                <a:latin typeface="Baskerville Old Face" panose="02020602080505020303" pitchFamily="18" charset="0"/>
                <a:cs typeface="Arial MT"/>
              </a:rPr>
              <a:t> </a:t>
            </a:r>
            <a:r>
              <a:rPr sz="2800" b="1" spc="-10" dirty="0">
                <a:latin typeface="Baskerville Old Face" panose="02020602080505020303" pitchFamily="18" charset="0"/>
                <a:cs typeface="Arial MT"/>
              </a:rPr>
              <a:t>about</a:t>
            </a:r>
            <a:r>
              <a:rPr sz="2800" b="1" spc="25" dirty="0">
                <a:latin typeface="Baskerville Old Face" panose="02020602080505020303" pitchFamily="18" charset="0"/>
                <a:cs typeface="Arial MT"/>
              </a:rPr>
              <a:t> </a:t>
            </a:r>
            <a:r>
              <a:rPr sz="2800" b="1" spc="-10" dirty="0">
                <a:latin typeface="Baskerville Old Face" panose="02020602080505020303" pitchFamily="18" charset="0"/>
                <a:cs typeface="Arial MT"/>
              </a:rPr>
              <a:t>his</a:t>
            </a:r>
            <a:r>
              <a:rPr sz="2800" b="1" spc="5" dirty="0">
                <a:latin typeface="Baskerville Old Face" panose="02020602080505020303" pitchFamily="18" charset="0"/>
                <a:cs typeface="Arial MT"/>
              </a:rPr>
              <a:t> </a:t>
            </a:r>
            <a:r>
              <a:rPr sz="2800" b="1" spc="-5" dirty="0">
                <a:latin typeface="Baskerville Old Face" panose="02020602080505020303" pitchFamily="18" charset="0"/>
                <a:cs typeface="Arial MT"/>
              </a:rPr>
              <a:t>practice,</a:t>
            </a:r>
            <a:r>
              <a:rPr sz="2800" b="1" spc="5" dirty="0">
                <a:latin typeface="Baskerville Old Face" panose="02020602080505020303" pitchFamily="18" charset="0"/>
                <a:cs typeface="Arial MT"/>
              </a:rPr>
              <a:t> </a:t>
            </a:r>
            <a:r>
              <a:rPr sz="2800" b="1" spc="-10" dirty="0">
                <a:latin typeface="Baskerville Old Face" panose="02020602080505020303" pitchFamily="18" charset="0"/>
                <a:cs typeface="Arial MT"/>
              </a:rPr>
              <a:t>and</a:t>
            </a:r>
            <a:r>
              <a:rPr sz="2800" b="1" spc="15" dirty="0">
                <a:latin typeface="Baskerville Old Face" panose="02020602080505020303" pitchFamily="18" charset="0"/>
                <a:cs typeface="Arial MT"/>
              </a:rPr>
              <a:t> </a:t>
            </a:r>
            <a:r>
              <a:rPr sz="2800" b="1" spc="-5" dirty="0">
                <a:latin typeface="Baskerville Old Face" panose="02020602080505020303" pitchFamily="18" charset="0"/>
                <a:cs typeface="Arial MT"/>
              </a:rPr>
              <a:t>mention</a:t>
            </a:r>
            <a:r>
              <a:rPr sz="2800" b="1" spc="10" dirty="0">
                <a:latin typeface="Baskerville Old Face" panose="02020602080505020303" pitchFamily="18" charset="0"/>
                <a:cs typeface="Arial MT"/>
              </a:rPr>
              <a:t> </a:t>
            </a:r>
            <a:r>
              <a:rPr sz="2800" b="1" spc="-5" dirty="0">
                <a:latin typeface="Baskerville Old Face" panose="02020602080505020303" pitchFamily="18" charset="0"/>
                <a:cs typeface="Arial MT"/>
              </a:rPr>
              <a:t>the services</a:t>
            </a:r>
            <a:r>
              <a:rPr sz="2800" b="1" spc="20" dirty="0">
                <a:latin typeface="Baskerville Old Face" panose="02020602080505020303" pitchFamily="18" charset="0"/>
                <a:cs typeface="Arial MT"/>
              </a:rPr>
              <a:t> </a:t>
            </a:r>
            <a:r>
              <a:rPr sz="2800" b="1" spc="-5" dirty="0">
                <a:latin typeface="Baskerville Old Face" panose="02020602080505020303" pitchFamily="18" charset="0"/>
                <a:cs typeface="Arial MT"/>
              </a:rPr>
              <a:t>provided </a:t>
            </a:r>
            <a:r>
              <a:rPr sz="2800" b="1" spc="-484" dirty="0">
                <a:latin typeface="Baskerville Old Face" panose="02020602080505020303" pitchFamily="18" charset="0"/>
                <a:cs typeface="Arial MT"/>
              </a:rPr>
              <a:t> </a:t>
            </a:r>
            <a:r>
              <a:rPr sz="2800" b="1" spc="-10" dirty="0">
                <a:latin typeface="Baskerville Old Face" panose="02020602080505020303" pitchFamily="18" charset="0"/>
                <a:cs typeface="Arial MT"/>
              </a:rPr>
              <a:t>therein</a:t>
            </a:r>
            <a:endParaRPr sz="2800" b="1" dirty="0">
              <a:latin typeface="Baskerville Old Face" panose="02020602080505020303" pitchFamily="18" charset="0"/>
              <a:cs typeface="Arial MT"/>
            </a:endParaRPr>
          </a:p>
        </p:txBody>
      </p:sp>
    </p:spTree>
    <p:extLst>
      <p:ext uri="{BB962C8B-B14F-4D97-AF65-F5344CB8AC3E}">
        <p14:creationId xmlns:p14="http://schemas.microsoft.com/office/powerpoint/2010/main" val="28444684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8196BBCE-59E2-6EA0-678F-968EC2995D6C}"/>
              </a:ext>
            </a:extLst>
          </p:cNvPr>
          <p:cNvSpPr txBox="1"/>
          <p:nvPr/>
        </p:nvSpPr>
        <p:spPr>
          <a:xfrm>
            <a:off x="381000" y="2675397"/>
            <a:ext cx="9677400" cy="4247317"/>
          </a:xfrm>
          <a:prstGeom prst="rect">
            <a:avLst/>
          </a:prstGeom>
          <a:noFill/>
        </p:spPr>
        <p:txBody>
          <a:bodyPr wrap="square">
            <a:spAutoFit/>
          </a:bodyPr>
          <a:lstStyle/>
          <a:p>
            <a:pPr algn="just">
              <a:lnSpc>
                <a:spcPct val="200000"/>
              </a:lnSpc>
            </a:pPr>
            <a:r>
              <a:rPr lang="en-US" sz="1800" b="1" dirty="0">
                <a:solidFill>
                  <a:srgbClr val="333333"/>
                </a:solidFill>
                <a:latin typeface="Arial" panose="020B0604020202020204" pitchFamily="34" charset="0"/>
                <a:cs typeface="Arial" panose="020B0604020202020204" pitchFamily="34" charset="0"/>
              </a:rPr>
              <a:t>Whether a </a:t>
            </a:r>
            <a:r>
              <a:rPr lang="en-US" sz="1800" b="1" i="0" dirty="0">
                <a:solidFill>
                  <a:srgbClr val="333333"/>
                </a:solidFill>
                <a:effectLst/>
                <a:latin typeface="Arial" panose="020B0604020202020204" pitchFamily="34" charset="0"/>
                <a:cs typeface="Arial" panose="020B0604020202020204" pitchFamily="34" charset="0"/>
              </a:rPr>
              <a:t>member in practice being a statutory auditor can prepare Business Responsibility &amp; Sustainability Reporting (BRSR) study to Audit Clients ?</a:t>
            </a:r>
          </a:p>
          <a:p>
            <a:pPr algn="just">
              <a:lnSpc>
                <a:spcPct val="200000"/>
              </a:lnSpc>
            </a:pPr>
            <a:r>
              <a:rPr lang="en-US" sz="1800" dirty="0">
                <a:solidFill>
                  <a:srgbClr val="333333"/>
                </a:solidFill>
                <a:latin typeface="Arial" panose="020B0604020202020204" pitchFamily="34" charset="0"/>
                <a:cs typeface="Arial" panose="020B0604020202020204" pitchFamily="34" charset="0"/>
              </a:rPr>
              <a:t>        </a:t>
            </a:r>
          </a:p>
          <a:p>
            <a:pPr algn="just">
              <a:lnSpc>
                <a:spcPct val="200000"/>
              </a:lnSpc>
            </a:pPr>
            <a:r>
              <a:rPr lang="en-US" sz="1800" b="1" dirty="0">
                <a:solidFill>
                  <a:srgbClr val="333333"/>
                </a:solidFill>
                <a:latin typeface="Arial" panose="020B0604020202020204" pitchFamily="34" charset="0"/>
                <a:cs typeface="Arial" panose="020B0604020202020204" pitchFamily="34" charset="0"/>
              </a:rPr>
              <a:t>No. </a:t>
            </a:r>
            <a:r>
              <a:rPr lang="en-US" sz="1800" i="0" dirty="0">
                <a:solidFill>
                  <a:srgbClr val="333333"/>
                </a:solidFill>
                <a:effectLst/>
                <a:latin typeface="Arial" panose="020B0604020202020204" pitchFamily="34" charset="0"/>
                <a:cs typeface="Arial" panose="020B0604020202020204" pitchFamily="34" charset="0"/>
              </a:rPr>
              <a:t>However, he may provide advisory services on the same. </a:t>
            </a:r>
          </a:p>
          <a:p>
            <a:pPr algn="just">
              <a:lnSpc>
                <a:spcPct val="200000"/>
              </a:lnSpc>
            </a:pPr>
            <a:r>
              <a:rPr lang="en-US" sz="1800" i="0" dirty="0">
                <a:solidFill>
                  <a:srgbClr val="333333"/>
                </a:solidFill>
                <a:effectLst/>
                <a:latin typeface="Arial" panose="020B0604020202020204" pitchFamily="34" charset="0"/>
                <a:cs typeface="Arial" panose="020B0604020202020204" pitchFamily="34" charset="0"/>
              </a:rPr>
              <a:t>It is permissible for member in practice being a statutory auditor to be “Assurance provider of BRSR”.</a:t>
            </a:r>
          </a:p>
          <a:p>
            <a:pPr algn="just">
              <a:lnSpc>
                <a:spcPct val="200000"/>
              </a:lnSpc>
            </a:pPr>
            <a:endParaRPr lang="en-US" sz="1800" b="0" i="0" dirty="0">
              <a:solidFill>
                <a:srgbClr val="333333"/>
              </a:solidFill>
              <a:effectLst/>
              <a:latin typeface="Arial" panose="020B0604020202020204" pitchFamily="34" charset="0"/>
              <a:cs typeface="Arial" panose="020B0604020202020204" pitchFamily="34" charset="0"/>
            </a:endParaRPr>
          </a:p>
          <a:p>
            <a:pPr marL="514350" indent="-514350" algn="just">
              <a:buFont typeface="+mj-lt"/>
              <a:buAutoNum type="arabicPeriod"/>
            </a:pPr>
            <a:endParaRPr lang="en-US" sz="1800" dirty="0">
              <a:solidFill>
                <a:srgbClr val="333333"/>
              </a:solidFill>
              <a:latin typeface="Segoe UI" panose="020B0502040204020203" pitchFamily="34" charset="0"/>
              <a:cs typeface="Arial" panose="020B0604020202020204" pitchFamily="34" charset="0"/>
            </a:endParaRPr>
          </a:p>
        </p:txBody>
      </p:sp>
    </p:spTree>
    <p:extLst>
      <p:ext uri="{BB962C8B-B14F-4D97-AF65-F5344CB8AC3E}">
        <p14:creationId xmlns:p14="http://schemas.microsoft.com/office/powerpoint/2010/main" val="358242606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547947A2-6E46-B33F-D808-F94284D4A1A2}"/>
              </a:ext>
            </a:extLst>
          </p:cNvPr>
          <p:cNvSpPr txBox="1"/>
          <p:nvPr/>
        </p:nvSpPr>
        <p:spPr>
          <a:xfrm>
            <a:off x="469393" y="3320949"/>
            <a:ext cx="9131807" cy="2339102"/>
          </a:xfrm>
          <a:prstGeom prst="rect">
            <a:avLst/>
          </a:prstGeom>
          <a:noFill/>
        </p:spPr>
        <p:txBody>
          <a:bodyPr wrap="square">
            <a:spAutoFit/>
          </a:bodyPr>
          <a:lstStyle/>
          <a:p>
            <a:pPr marL="446088" indent="-360363" algn="just">
              <a:lnSpc>
                <a:spcPct val="200000"/>
              </a:lnSpc>
            </a:pPr>
            <a:r>
              <a:rPr lang="en-US" sz="1800" b="1" dirty="0">
                <a:solidFill>
                  <a:srgbClr val="333333"/>
                </a:solidFill>
                <a:latin typeface="Arial" panose="020B0604020202020204" pitchFamily="34" charset="0"/>
                <a:cs typeface="Arial" panose="020B0604020202020204" pitchFamily="34" charset="0"/>
              </a:rPr>
              <a:t>Whether a </a:t>
            </a:r>
            <a:r>
              <a:rPr lang="en-US" sz="1800" b="1" i="0" dirty="0">
                <a:solidFill>
                  <a:srgbClr val="333333"/>
                </a:solidFill>
                <a:effectLst/>
                <a:latin typeface="Arial" panose="020B0604020202020204" pitchFamily="34" charset="0"/>
                <a:cs typeface="Arial" panose="020B0604020202020204" pitchFamily="34" charset="0"/>
              </a:rPr>
              <a:t>member in practice being a statutory auditor can </a:t>
            </a:r>
            <a:r>
              <a:rPr lang="en-US" sz="1800" b="1" i="0" dirty="0">
                <a:solidFill>
                  <a:srgbClr val="333333"/>
                </a:solidFill>
                <a:effectLst/>
                <a:latin typeface="Segoe UI" panose="020B0502040204020203" pitchFamily="34" charset="0"/>
              </a:rPr>
              <a:t>engage in </a:t>
            </a:r>
          </a:p>
          <a:p>
            <a:pPr marL="446088" indent="-360363" algn="just">
              <a:lnSpc>
                <a:spcPct val="200000"/>
              </a:lnSpc>
            </a:pPr>
            <a:r>
              <a:rPr lang="en-US" sz="1800" b="1" i="0" dirty="0">
                <a:solidFill>
                  <a:srgbClr val="333333"/>
                </a:solidFill>
                <a:effectLst/>
                <a:latin typeface="Segoe UI" panose="020B0502040204020203" pitchFamily="34" charset="0"/>
              </a:rPr>
              <a:t>assignment of compilation engagement, of that entity as per SRS 4410</a:t>
            </a:r>
            <a:r>
              <a:rPr lang="en-US" sz="1800" b="1" i="0" dirty="0">
                <a:solidFill>
                  <a:srgbClr val="333333"/>
                </a:solidFill>
                <a:effectLst/>
                <a:latin typeface="Arial" panose="020B0604020202020204" pitchFamily="34" charset="0"/>
                <a:cs typeface="Arial" panose="020B0604020202020204" pitchFamily="34" charset="0"/>
              </a:rPr>
              <a:t> ?</a:t>
            </a:r>
          </a:p>
          <a:p>
            <a:pPr algn="just">
              <a:lnSpc>
                <a:spcPct val="200000"/>
              </a:lnSpc>
            </a:pPr>
            <a:r>
              <a:rPr lang="en-US" sz="2800" b="1" dirty="0">
                <a:solidFill>
                  <a:srgbClr val="FF0000"/>
                </a:solidFill>
                <a:latin typeface="Arial" panose="020B0604020202020204" pitchFamily="34" charset="0"/>
                <a:cs typeface="Arial" panose="020B0604020202020204" pitchFamily="34" charset="0"/>
              </a:rPr>
              <a:t>No</a:t>
            </a:r>
            <a:endParaRPr lang="en-US" sz="2800" b="0" i="0" dirty="0">
              <a:solidFill>
                <a:srgbClr val="FF0000"/>
              </a:solidFill>
              <a:effectLst/>
              <a:latin typeface="Arial" panose="020B0604020202020204" pitchFamily="34" charset="0"/>
              <a:cs typeface="Arial" panose="020B0604020202020204" pitchFamily="34" charset="0"/>
            </a:endParaRPr>
          </a:p>
          <a:p>
            <a:pPr marL="514350" indent="-514350" algn="just">
              <a:buFont typeface="+mj-lt"/>
              <a:buAutoNum type="arabicPeriod"/>
            </a:pPr>
            <a:endParaRPr lang="en-US" sz="1800" dirty="0">
              <a:solidFill>
                <a:srgbClr val="333333"/>
              </a:solidFill>
              <a:latin typeface="Segoe UI" panose="020B0502040204020203" pitchFamily="34" charset="0"/>
              <a:cs typeface="Arial" panose="020B0604020202020204" pitchFamily="34" charset="0"/>
            </a:endParaRPr>
          </a:p>
        </p:txBody>
      </p:sp>
    </p:spTree>
    <p:extLst>
      <p:ext uri="{BB962C8B-B14F-4D97-AF65-F5344CB8AC3E}">
        <p14:creationId xmlns:p14="http://schemas.microsoft.com/office/powerpoint/2010/main" val="27342141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9F6A31C7-2084-4C08-63E1-A035330C7D0E}"/>
              </a:ext>
            </a:extLst>
          </p:cNvPr>
          <p:cNvSpPr txBox="1"/>
          <p:nvPr/>
        </p:nvSpPr>
        <p:spPr>
          <a:xfrm>
            <a:off x="-76199" y="2663967"/>
            <a:ext cx="10130790" cy="492128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65113" indent="-265113" algn="just">
              <a:lnSpc>
                <a:spcPct val="200000"/>
              </a:lnSpc>
            </a:pPr>
            <a:r>
              <a:rPr lang="en-US" sz="2000" b="1" dirty="0">
                <a:latin typeface="Arial" panose="020B0604020202020204" pitchFamily="34" charset="0"/>
                <a:cs typeface="Arial" panose="020B0604020202020204" pitchFamily="34" charset="0"/>
              </a:rPr>
              <a:t>Whether a member in practice has cleared any certificate course of ICAI i.e. Certificate course on Ind AS, Certificate course on GST etc. Is he permitted to print such qualifications on visiting cards, letterheads, and other stationery? </a:t>
            </a:r>
          </a:p>
          <a:p>
            <a:pPr marL="265113" indent="-265113" algn="just">
              <a:lnSpc>
                <a:spcPct val="200000"/>
              </a:lnSpc>
            </a:pPr>
            <a:r>
              <a:rPr lang="en-US" sz="2000" dirty="0">
                <a:latin typeface="Arial" panose="020B0604020202020204" pitchFamily="34" charset="0"/>
                <a:cs typeface="Arial" panose="020B0604020202020204" pitchFamily="34" charset="0"/>
              </a:rPr>
              <a:t>	</a:t>
            </a:r>
            <a:r>
              <a:rPr lang="en-US" sz="2000" dirty="0">
                <a:solidFill>
                  <a:srgbClr val="FF0000"/>
                </a:solidFill>
                <a:latin typeface="Arial" panose="020B0604020202020204" pitchFamily="34" charset="0"/>
                <a:cs typeface="Arial" panose="020B0604020202020204" pitchFamily="34" charset="0"/>
              </a:rPr>
              <a:t>No.</a:t>
            </a:r>
            <a:r>
              <a:rPr lang="en-US" sz="2000" dirty="0">
                <a:latin typeface="Arial" panose="020B0604020202020204" pitchFamily="34" charset="0"/>
                <a:cs typeface="Arial" panose="020B0604020202020204" pitchFamily="34" charset="0"/>
              </a:rPr>
              <a:t> It is not permissible for a member to mention the name of certificate course of the ICAI cleared by him. However, wherever diploma is awarded by the ICAI, the same can be mentioned on the visiting cards, letterheads, and other stationery. E.g. DISA (ICAI).</a:t>
            </a:r>
            <a:r>
              <a:rPr lang="en-US" sz="2000" dirty="0">
                <a:solidFill>
                  <a:srgbClr val="333333"/>
                </a:solidFill>
                <a:latin typeface="Arial" panose="020B0604020202020204" pitchFamily="34" charset="0"/>
                <a:cs typeface="Arial" panose="020B0604020202020204" pitchFamily="34" charset="0"/>
              </a:rPr>
              <a:t>        </a:t>
            </a:r>
          </a:p>
          <a:p>
            <a:pPr algn="just">
              <a:lnSpc>
                <a:spcPct val="200000"/>
              </a:lnSpc>
            </a:pPr>
            <a:r>
              <a:rPr lang="en-US" sz="2000" dirty="0">
                <a:solidFill>
                  <a:srgbClr val="333333"/>
                </a:solidFill>
                <a:latin typeface="Arial" panose="020B0604020202020204" pitchFamily="34" charset="0"/>
                <a:cs typeface="Arial" panose="020B0604020202020204" pitchFamily="34" charset="0"/>
              </a:rPr>
              <a:t>             </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65296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5" name="TextBox 4">
            <a:extLst>
              <a:ext uri="{FF2B5EF4-FFF2-40B4-BE49-F238E27FC236}">
                <a16:creationId xmlns:a16="http://schemas.microsoft.com/office/drawing/2014/main" id="{1E6A1684-0632-F049-D04B-7967D863A6C0}"/>
              </a:ext>
            </a:extLst>
          </p:cNvPr>
          <p:cNvSpPr txBox="1"/>
          <p:nvPr/>
        </p:nvSpPr>
        <p:spPr>
          <a:xfrm>
            <a:off x="381000" y="3129871"/>
            <a:ext cx="8878825" cy="2776401"/>
          </a:xfrm>
          <a:prstGeom prst="rect">
            <a:avLst/>
          </a:prstGeom>
          <a:noFill/>
        </p:spPr>
        <p:txBody>
          <a:bodyPr wrap="square">
            <a:spAutoFit/>
          </a:bodyPr>
          <a:lstStyle/>
          <a:p>
            <a:pPr marL="361950" indent="-361950" algn="just">
              <a:lnSpc>
                <a:spcPct val="200000"/>
              </a:lnSpc>
            </a:pPr>
            <a:r>
              <a:rPr lang="en-US" sz="1800" b="1" dirty="0">
                <a:latin typeface="Arial" panose="020B0604020202020204" pitchFamily="34" charset="0"/>
                <a:cs typeface="Arial" panose="020B0604020202020204" pitchFamily="34" charset="0"/>
              </a:rPr>
              <a:t>Whether a member in practice can advertise their services on social networking</a:t>
            </a:r>
          </a:p>
          <a:p>
            <a:pPr marL="361950" indent="-361950" algn="just">
              <a:lnSpc>
                <a:spcPct val="200000"/>
              </a:lnSpc>
            </a:pPr>
            <a:r>
              <a:rPr lang="en-US" sz="1800" b="1" dirty="0">
                <a:latin typeface="Arial" panose="020B0604020202020204" pitchFamily="34" charset="0"/>
                <a:cs typeface="Arial" panose="020B0604020202020204" pitchFamily="34" charset="0"/>
              </a:rPr>
              <a:t>websites? </a:t>
            </a:r>
            <a:endParaRPr lang="en-US" b="1" dirty="0">
              <a:latin typeface="Arial" panose="020B0604020202020204" pitchFamily="34" charset="0"/>
              <a:cs typeface="Arial" panose="020B0604020202020204" pitchFamily="34" charset="0"/>
            </a:endParaRPr>
          </a:p>
          <a:p>
            <a:pPr marL="361950" indent="-361950" algn="just">
              <a:lnSpc>
                <a:spcPct val="200000"/>
              </a:lnSpc>
            </a:pPr>
            <a:endParaRPr lang="en-US" sz="1800" b="1" dirty="0">
              <a:latin typeface="Arial" panose="020B0604020202020204" pitchFamily="34" charset="0"/>
              <a:cs typeface="Arial" panose="020B0604020202020204" pitchFamily="34" charset="0"/>
            </a:endParaRPr>
          </a:p>
          <a:p>
            <a:pPr marL="361950" indent="-361950" algn="just">
              <a:lnSpc>
                <a:spcPct val="200000"/>
              </a:lnSpc>
            </a:pPr>
            <a:r>
              <a:rPr lang="en-US" sz="1800" b="1" dirty="0">
                <a:latin typeface="Arial" panose="020B0604020202020204" pitchFamily="34" charset="0"/>
                <a:cs typeface="Arial" panose="020B0604020202020204" pitchFamily="34" charset="0"/>
              </a:rPr>
              <a:t>Yes, </a:t>
            </a:r>
            <a:r>
              <a:rPr lang="en-US" sz="1800" dirty="0">
                <a:latin typeface="Arial" panose="020B0604020202020204" pitchFamily="34" charset="0"/>
                <a:cs typeface="Arial" panose="020B0604020202020204" pitchFamily="34" charset="0"/>
              </a:rPr>
              <a:t>a member in practice may advertise through a write up on social networking </a:t>
            </a:r>
          </a:p>
          <a:p>
            <a:pPr marL="361950" indent="-361950" algn="just">
              <a:lnSpc>
                <a:spcPct val="200000"/>
              </a:lnSpc>
            </a:pPr>
            <a:r>
              <a:rPr lang="en-US" sz="1800" dirty="0">
                <a:latin typeface="Arial" panose="020B0604020202020204" pitchFamily="34" charset="0"/>
                <a:cs typeface="Arial" panose="020B0604020202020204" pitchFamily="34" charset="0"/>
              </a:rPr>
              <a:t>websites setting out his particulars or services. </a:t>
            </a:r>
            <a:endParaRPr lang="en-I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4726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sp>
        <p:nvSpPr>
          <p:cNvPr id="6" name="object 6"/>
          <p:cNvSpPr/>
          <p:nvPr/>
        </p:nvSpPr>
        <p:spPr>
          <a:xfrm>
            <a:off x="7405116" y="6263639"/>
            <a:ext cx="393700" cy="132715"/>
          </a:xfrm>
          <a:custGeom>
            <a:avLst/>
            <a:gdLst/>
            <a:ahLst/>
            <a:cxnLst/>
            <a:rect l="l" t="t" r="r" b="b"/>
            <a:pathLst>
              <a:path w="393700" h="132714">
                <a:moveTo>
                  <a:pt x="266700" y="132588"/>
                </a:moveTo>
                <a:lnTo>
                  <a:pt x="0" y="0"/>
                </a:lnTo>
                <a:lnTo>
                  <a:pt x="393191" y="0"/>
                </a:lnTo>
                <a:lnTo>
                  <a:pt x="266700" y="132588"/>
                </a:lnTo>
                <a:close/>
              </a:path>
            </a:pathLst>
          </a:custGeom>
          <a:solidFill>
            <a:srgbClr val="D16E00"/>
          </a:solidFill>
        </p:spPr>
        <p:txBody>
          <a:bodyPr wrap="square" lIns="0" tIns="0" rIns="0" bIns="0" rtlCol="0"/>
          <a:lstStyle/>
          <a:p>
            <a:endParaRPr/>
          </a:p>
        </p:txBody>
      </p:sp>
      <p:sp>
        <p:nvSpPr>
          <p:cNvPr id="10" name="object 10"/>
          <p:cNvSpPr/>
          <p:nvPr/>
        </p:nvSpPr>
        <p:spPr>
          <a:xfrm>
            <a:off x="7408164" y="5963411"/>
            <a:ext cx="304800" cy="303530"/>
          </a:xfrm>
          <a:custGeom>
            <a:avLst/>
            <a:gdLst/>
            <a:ahLst/>
            <a:cxnLst/>
            <a:rect l="l" t="t" r="r" b="b"/>
            <a:pathLst>
              <a:path w="304800" h="303529">
                <a:moveTo>
                  <a:pt x="304800" y="303275"/>
                </a:moveTo>
                <a:lnTo>
                  <a:pt x="0" y="303275"/>
                </a:lnTo>
                <a:lnTo>
                  <a:pt x="304800" y="0"/>
                </a:lnTo>
                <a:lnTo>
                  <a:pt x="304800" y="303275"/>
                </a:lnTo>
                <a:close/>
              </a:path>
            </a:pathLst>
          </a:custGeom>
          <a:solidFill>
            <a:srgbClr val="FF9700"/>
          </a:solidFill>
        </p:spPr>
        <p:txBody>
          <a:bodyPr wrap="square" lIns="0" tIns="0" rIns="0" bIns="0" rtlCol="0"/>
          <a:lstStyle/>
          <a:p>
            <a:endParaRPr/>
          </a:p>
        </p:txBody>
      </p:sp>
      <p:grpSp>
        <p:nvGrpSpPr>
          <p:cNvPr id="14" name="object 14"/>
          <p:cNvGrpSpPr/>
          <p:nvPr/>
        </p:nvGrpSpPr>
        <p:grpSpPr>
          <a:xfrm>
            <a:off x="758952" y="1944623"/>
            <a:ext cx="330835" cy="294640"/>
            <a:chOff x="758952" y="1944623"/>
            <a:chExt cx="330835" cy="294640"/>
          </a:xfrm>
        </p:grpSpPr>
        <p:sp>
          <p:nvSpPr>
            <p:cNvPr id="15" name="object 15"/>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6" name="object 16"/>
            <p:cNvPicPr/>
            <p:nvPr/>
          </p:nvPicPr>
          <p:blipFill>
            <a:blip r:embed="rId2" cstate="print"/>
            <a:stretch>
              <a:fillRect/>
            </a:stretch>
          </p:blipFill>
          <p:spPr>
            <a:xfrm>
              <a:off x="826007" y="2017775"/>
              <a:ext cx="190499" cy="105156"/>
            </a:xfrm>
            <a:prstGeom prst="rect">
              <a:avLst/>
            </a:prstGeom>
          </p:spPr>
        </p:pic>
      </p:grpSp>
      <p:pic>
        <p:nvPicPr>
          <p:cNvPr id="17" name="object 17"/>
          <p:cNvPicPr/>
          <p:nvPr/>
        </p:nvPicPr>
        <p:blipFill>
          <a:blip r:embed="rId3" cstate="print"/>
          <a:stretch>
            <a:fillRect/>
          </a:stretch>
        </p:blipFill>
        <p:spPr>
          <a:xfrm>
            <a:off x="8229600" y="1341120"/>
            <a:ext cx="1207007" cy="1182623"/>
          </a:xfrm>
          <a:prstGeom prst="rect">
            <a:avLst/>
          </a:prstGeom>
        </p:spPr>
      </p:pic>
      <p:sp>
        <p:nvSpPr>
          <p:cNvPr id="22" name="object 12"/>
          <p:cNvSpPr txBox="1">
            <a:spLocks/>
          </p:cNvSpPr>
          <p:nvPr/>
        </p:nvSpPr>
        <p:spPr>
          <a:xfrm>
            <a:off x="1349755" y="1887680"/>
            <a:ext cx="4848860" cy="366767"/>
          </a:xfrm>
          <a:prstGeom prst="rect">
            <a:avLst/>
          </a:prstGeom>
        </p:spPr>
        <p:txBody>
          <a:bodyPr vert="horz" wrap="square" lIns="0" tIns="12700" rIns="0" bIns="0" rtlCol="0">
            <a:spAutoFit/>
          </a:bodyPr>
          <a:lstStyle>
            <a:lvl1pPr>
              <a:defRPr sz="2000" b="1" i="0">
                <a:solidFill>
                  <a:schemeClr val="bg1"/>
                </a:solidFill>
                <a:latin typeface="Roboto Cn"/>
                <a:ea typeface="+mj-ea"/>
                <a:cs typeface="Roboto Cn"/>
              </a:defRPr>
            </a:lvl1pPr>
          </a:lstStyle>
          <a:p>
            <a:pPr marL="12700">
              <a:spcBef>
                <a:spcPts val="100"/>
              </a:spcBef>
            </a:pPr>
            <a:r>
              <a:rPr lang="en-US" sz="2300" spc="5" dirty="0"/>
              <a:t>Contents at a Glance  - Volume  III</a:t>
            </a:r>
            <a:endParaRPr lang="en-US" sz="2300" dirty="0"/>
          </a:p>
        </p:txBody>
      </p:sp>
      <p:sp>
        <p:nvSpPr>
          <p:cNvPr id="3" name="TextBox 2"/>
          <p:cNvSpPr txBox="1"/>
          <p:nvPr/>
        </p:nvSpPr>
        <p:spPr>
          <a:xfrm>
            <a:off x="457200" y="2863333"/>
            <a:ext cx="4350871" cy="584775"/>
          </a:xfrm>
          <a:prstGeom prst="rect">
            <a:avLst/>
          </a:prstGeom>
          <a:noFill/>
        </p:spPr>
        <p:txBody>
          <a:bodyPr wrap="none" rtlCol="0">
            <a:spAutoFit/>
          </a:bodyPr>
          <a:lstStyle/>
          <a:p>
            <a:r>
              <a:rPr lang="en-US" sz="3200" b="1" dirty="0">
                <a:solidFill>
                  <a:srgbClr val="C00000"/>
                </a:solidFill>
                <a:latin typeface="Baskerville Old Face" pitchFamily="18" charset="0"/>
              </a:rPr>
              <a:t>It is a case law  </a:t>
            </a:r>
            <a:r>
              <a:rPr lang="en-US" sz="3200" b="1" dirty="0" err="1">
                <a:solidFill>
                  <a:srgbClr val="C00000"/>
                </a:solidFill>
                <a:latin typeface="Baskerville Old Face" pitchFamily="18" charset="0"/>
              </a:rPr>
              <a:t>referencer</a:t>
            </a:r>
            <a:endParaRPr lang="en-US" sz="3200" b="1" dirty="0">
              <a:solidFill>
                <a:srgbClr val="C00000"/>
              </a:solidFill>
              <a:latin typeface="Baskerville Old Face" pitchFamily="18" charset="0"/>
            </a:endParaRPr>
          </a:p>
        </p:txBody>
      </p:sp>
      <p:sp>
        <p:nvSpPr>
          <p:cNvPr id="4" name="Rectangle 3"/>
          <p:cNvSpPr/>
          <p:nvPr/>
        </p:nvSpPr>
        <p:spPr>
          <a:xfrm>
            <a:off x="494675" y="3810000"/>
            <a:ext cx="8427313" cy="1321324"/>
          </a:xfrm>
          <a:prstGeom prst="rect">
            <a:avLst/>
          </a:prstGeom>
        </p:spPr>
        <p:txBody>
          <a:bodyPr wrap="square">
            <a:spAutoFit/>
          </a:bodyPr>
          <a:lstStyle/>
          <a:p>
            <a:pPr algn="just">
              <a:lnSpc>
                <a:spcPct val="150000"/>
              </a:lnSpc>
            </a:pPr>
            <a:r>
              <a:rPr lang="en-IN" sz="2800" b="1" dirty="0">
                <a:latin typeface="Baskerville Old Face" pitchFamily="18" charset="0"/>
              </a:rPr>
              <a:t>It has incorporated all the  decided and published  case laws of  both the schedules. </a:t>
            </a:r>
            <a:endParaRPr lang="en-US" sz="2800" b="1" dirty="0">
              <a:latin typeface="Baskerville Old Face" pitchFamily="18" charset="0"/>
            </a:endParaRPr>
          </a:p>
        </p:txBody>
      </p:sp>
    </p:spTree>
    <p:extLst>
      <p:ext uri="{BB962C8B-B14F-4D97-AF65-F5344CB8AC3E}">
        <p14:creationId xmlns:p14="http://schemas.microsoft.com/office/powerpoint/2010/main" val="36517998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312664BC-C534-F3AF-7562-2A65E67E3220}"/>
              </a:ext>
            </a:extLst>
          </p:cNvPr>
          <p:cNvSpPr txBox="1"/>
          <p:nvPr/>
        </p:nvSpPr>
        <p:spPr>
          <a:xfrm>
            <a:off x="533400" y="2844546"/>
            <a:ext cx="8382000" cy="2776401"/>
          </a:xfrm>
          <a:prstGeom prst="rect">
            <a:avLst/>
          </a:prstGeom>
          <a:noFill/>
        </p:spPr>
        <p:txBody>
          <a:bodyPr wrap="square">
            <a:spAutoFit/>
          </a:bodyPr>
          <a:lstStyle/>
          <a:p>
            <a:pPr marL="361950" indent="-361950" algn="just">
              <a:lnSpc>
                <a:spcPct val="200000"/>
              </a:lnSpc>
            </a:pPr>
            <a:r>
              <a:rPr lang="en-US" sz="1800" b="1" dirty="0">
                <a:latin typeface="Arial" panose="020B0604020202020204" pitchFamily="34" charset="0"/>
                <a:cs typeface="Arial" panose="020B0604020202020204" pitchFamily="34" charset="0"/>
              </a:rPr>
              <a:t>Whether a member in practice/or firm of Chartered Accountants can have </a:t>
            </a:r>
          </a:p>
          <a:p>
            <a:pPr marL="361950" indent="-361950" algn="just">
              <a:lnSpc>
                <a:spcPct val="200000"/>
              </a:lnSpc>
            </a:pPr>
            <a:r>
              <a:rPr lang="en-US" sz="1800" b="1" dirty="0">
                <a:latin typeface="Arial" panose="020B0604020202020204" pitchFamily="34" charset="0"/>
                <a:cs typeface="Arial" panose="020B0604020202020204" pitchFamily="34" charset="0"/>
              </a:rPr>
              <a:t>the </a:t>
            </a:r>
            <a:r>
              <a:rPr lang="en-US" sz="1800" b="1" dirty="0" err="1">
                <a:latin typeface="Arial" panose="020B0604020202020204" pitchFamily="34" charset="0"/>
                <a:cs typeface="Arial" panose="020B0604020202020204" pitchFamily="34" charset="0"/>
              </a:rPr>
              <a:t>Youtube</a:t>
            </a:r>
            <a:r>
              <a:rPr lang="en-US" sz="1800" b="1" dirty="0">
                <a:latin typeface="Arial" panose="020B0604020202020204" pitchFamily="34" charset="0"/>
                <a:cs typeface="Arial" panose="020B0604020202020204" pitchFamily="34" charset="0"/>
              </a:rPr>
              <a:t> channel? </a:t>
            </a:r>
          </a:p>
          <a:p>
            <a:pPr algn="just">
              <a:lnSpc>
                <a:spcPct val="200000"/>
              </a:lnSpc>
            </a:pPr>
            <a:endParaRPr lang="en-US" sz="1800" dirty="0">
              <a:latin typeface="Arial" panose="020B0604020202020204" pitchFamily="34" charset="0"/>
              <a:cs typeface="Arial" panose="020B0604020202020204" pitchFamily="34" charset="0"/>
            </a:endParaRPr>
          </a:p>
          <a:p>
            <a:pPr marL="446088" indent="-84138" algn="just">
              <a:lnSpc>
                <a:spcPct val="200000"/>
              </a:lnSpc>
            </a:pPr>
            <a:r>
              <a:rPr lang="en-US" sz="1800" dirty="0">
                <a:latin typeface="Arial" panose="020B0604020202020204" pitchFamily="34" charset="0"/>
                <a:cs typeface="Arial" panose="020B0604020202020204" pitchFamily="34" charset="0"/>
              </a:rPr>
              <a:t> Members can own a </a:t>
            </a:r>
            <a:r>
              <a:rPr lang="en-US" sz="1800" dirty="0" err="1">
                <a:latin typeface="Arial" panose="020B0604020202020204" pitchFamily="34" charset="0"/>
                <a:cs typeface="Arial" panose="020B0604020202020204" pitchFamily="34" charset="0"/>
              </a:rPr>
              <a:t>youtube</a:t>
            </a:r>
            <a:r>
              <a:rPr lang="en-US" sz="1800" dirty="0">
                <a:latin typeface="Arial" panose="020B0604020202020204" pitchFamily="34" charset="0"/>
                <a:cs typeface="Arial" panose="020B0604020202020204" pitchFamily="34" charset="0"/>
              </a:rPr>
              <a:t> channel. However, CA firms are not allowed to open its channel. </a:t>
            </a:r>
            <a:endParaRPr lang="en-I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088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B393BC24-5346-EEE5-134F-A0710E23390E}"/>
              </a:ext>
            </a:extLst>
          </p:cNvPr>
          <p:cNvSpPr txBox="1"/>
          <p:nvPr/>
        </p:nvSpPr>
        <p:spPr>
          <a:xfrm>
            <a:off x="924305" y="2545959"/>
            <a:ext cx="8001000" cy="3330399"/>
          </a:xfrm>
          <a:prstGeom prst="rect">
            <a:avLst/>
          </a:prstGeom>
          <a:noFill/>
        </p:spPr>
        <p:txBody>
          <a:bodyPr wrap="square">
            <a:spAutoFit/>
          </a:bodyPr>
          <a:lstStyle/>
          <a:p>
            <a:pPr marL="361950" indent="-361950" algn="just">
              <a:lnSpc>
                <a:spcPct val="200000"/>
              </a:lnSpc>
            </a:pPr>
            <a:r>
              <a:rPr lang="en-US" sz="1800" b="1" dirty="0">
                <a:latin typeface="Arial" panose="020B0604020202020204" pitchFamily="34" charset="0"/>
                <a:cs typeface="Arial" panose="020B0604020202020204" pitchFamily="34" charset="0"/>
              </a:rPr>
              <a:t>Whether a member in practice can act as a mediator? </a:t>
            </a:r>
          </a:p>
          <a:p>
            <a:pPr marL="361950" indent="-361950" algn="just">
              <a:lnSpc>
                <a:spcPct val="200000"/>
              </a:lnSpc>
            </a:pPr>
            <a:r>
              <a:rPr lang="en-US" sz="1800" dirty="0">
                <a:latin typeface="Arial" panose="020B0604020202020204" pitchFamily="34" charset="0"/>
                <a:cs typeface="Arial" panose="020B0604020202020204" pitchFamily="34" charset="0"/>
              </a:rPr>
              <a:t>    </a:t>
            </a:r>
          </a:p>
          <a:p>
            <a:pPr marL="361950" indent="-361950" algn="just">
              <a:lnSpc>
                <a:spcPct val="200000"/>
              </a:lnSpc>
            </a:pP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Yes</a:t>
            </a:r>
            <a:r>
              <a:rPr lang="en-US" sz="1800" dirty="0">
                <a:latin typeface="Arial" panose="020B0604020202020204" pitchFamily="34" charset="0"/>
                <a:cs typeface="Arial" panose="020B0604020202020204" pitchFamily="34" charset="0"/>
              </a:rPr>
              <a:t>, a member in practice can act as a mediator since acting as a ‘mediator’ would be deemed to be covered within the meaning of ‘arbitrator’, which is inter alia permitted to members in practice as per Regulation 191 of the CA Regulations</a:t>
            </a:r>
            <a:endParaRPr lang="en-I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96819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4" name="TextBox 3">
            <a:extLst>
              <a:ext uri="{FF2B5EF4-FFF2-40B4-BE49-F238E27FC236}">
                <a16:creationId xmlns:a16="http://schemas.microsoft.com/office/drawing/2014/main" id="{28B4FE28-A307-F858-EAE5-05A101456866}"/>
              </a:ext>
            </a:extLst>
          </p:cNvPr>
          <p:cNvSpPr txBox="1"/>
          <p:nvPr/>
        </p:nvSpPr>
        <p:spPr>
          <a:xfrm>
            <a:off x="457200" y="2806446"/>
            <a:ext cx="8522207" cy="3330399"/>
          </a:xfrm>
          <a:prstGeom prst="rect">
            <a:avLst/>
          </a:prstGeom>
          <a:noFill/>
        </p:spPr>
        <p:txBody>
          <a:bodyPr wrap="square">
            <a:spAutoFit/>
          </a:bodyPr>
          <a:lstStyle/>
          <a:p>
            <a:pPr marL="361950" indent="-361950" algn="just">
              <a:lnSpc>
                <a:spcPct val="200000"/>
              </a:lnSpc>
            </a:pPr>
            <a:r>
              <a:rPr lang="en-US" sz="1800" b="1" dirty="0">
                <a:latin typeface="Arial" panose="020B0604020202020204" pitchFamily="34" charset="0"/>
                <a:cs typeface="Arial" panose="020B0604020202020204" pitchFamily="34" charset="0"/>
              </a:rPr>
              <a:t>Can a member in practice be a sleeping partner in family business concern? </a:t>
            </a:r>
          </a:p>
          <a:p>
            <a:pPr marL="361950" indent="-361950" algn="just">
              <a:lnSpc>
                <a:spcPct val="200000"/>
              </a:lnSpc>
            </a:pPr>
            <a:r>
              <a:rPr lang="en-US" sz="1800" dirty="0">
                <a:latin typeface="Arial" panose="020B0604020202020204" pitchFamily="34" charset="0"/>
                <a:cs typeface="Arial" panose="020B0604020202020204" pitchFamily="34" charset="0"/>
              </a:rPr>
              <a:t>    </a:t>
            </a:r>
          </a:p>
          <a:p>
            <a:pPr marL="361950" indent="-361950" algn="just">
              <a:lnSpc>
                <a:spcPct val="200000"/>
              </a:lnSpc>
            </a:pPr>
            <a:r>
              <a:rPr lang="en-US" sz="1800" dirty="0">
                <a:latin typeface="Arial" panose="020B0604020202020204" pitchFamily="34" charset="0"/>
                <a:cs typeface="Arial" panose="020B0604020202020204" pitchFamily="34" charset="0"/>
              </a:rPr>
              <a:t>  Yes, a member in practice can be a sleeping partner in a family business concern provided he takes prior and specific permission from the Council in terms of Regulation 190A of CA Regulations. </a:t>
            </a:r>
          </a:p>
          <a:p>
            <a:pPr marL="361950" indent="-361950" algn="just">
              <a:lnSpc>
                <a:spcPct val="200000"/>
              </a:lnSpc>
            </a:pPr>
            <a:r>
              <a:rPr lang="en-US" sz="1800" dirty="0">
                <a:latin typeface="Arial" panose="020B0604020202020204" pitchFamily="34" charset="0"/>
                <a:cs typeface="Arial" panose="020B0604020202020204" pitchFamily="34" charset="0"/>
              </a:rPr>
              <a:t>     He will, however, not be entitled to do attest functions of that entity. </a:t>
            </a:r>
            <a:endParaRPr lang="en-I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8650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696211"/>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pic>
        <p:nvPicPr>
          <p:cNvPr id="9" name="object 9"/>
          <p:cNvPicPr/>
          <p:nvPr/>
        </p:nvPicPr>
        <p:blipFill>
          <a:blip r:embed="rId2" cstate="print"/>
          <a:stretch>
            <a:fillRect/>
          </a:stretch>
        </p:blipFill>
        <p:spPr>
          <a:xfrm>
            <a:off x="8229600" y="1475232"/>
            <a:ext cx="1207007" cy="1121664"/>
          </a:xfrm>
          <a:prstGeom prst="rect">
            <a:avLst/>
          </a:prstGeom>
        </p:spPr>
      </p:pic>
      <p:pic>
        <p:nvPicPr>
          <p:cNvPr id="10" name="object 10"/>
          <p:cNvPicPr/>
          <p:nvPr/>
        </p:nvPicPr>
        <p:blipFill>
          <a:blip r:embed="rId3" cstate="print"/>
          <a:stretch>
            <a:fillRect/>
          </a:stretch>
        </p:blipFill>
        <p:spPr>
          <a:xfrm>
            <a:off x="722375" y="1940051"/>
            <a:ext cx="403860" cy="302768"/>
          </a:xfrm>
          <a:prstGeom prst="rect">
            <a:avLst/>
          </a:prstGeom>
        </p:spPr>
      </p:pic>
      <p:sp>
        <p:nvSpPr>
          <p:cNvPr id="3" name="object 5">
            <a:extLst>
              <a:ext uri="{FF2B5EF4-FFF2-40B4-BE49-F238E27FC236}">
                <a16:creationId xmlns:a16="http://schemas.microsoft.com/office/drawing/2014/main" id="{A5D152AD-744E-7528-2819-A0D6CD69F130}"/>
              </a:ext>
            </a:extLst>
          </p:cNvPr>
          <p:cNvSpPr txBox="1"/>
          <p:nvPr/>
        </p:nvSpPr>
        <p:spPr>
          <a:xfrm>
            <a:off x="335278" y="2685738"/>
            <a:ext cx="8497825" cy="2985433"/>
          </a:xfrm>
          <a:prstGeom prst="rect">
            <a:avLst/>
          </a:prstGeom>
        </p:spPr>
        <p:txBody>
          <a:bodyPr vert="horz" wrap="square" lIns="0" tIns="12700" rIns="0" bIns="0" rtlCol="0">
            <a:spAutoFit/>
          </a:bodyPr>
          <a:lstStyle/>
          <a:p>
            <a:pPr marL="12065" marR="594360">
              <a:lnSpc>
                <a:spcPct val="100000"/>
              </a:lnSpc>
              <a:spcBef>
                <a:spcPts val="100"/>
              </a:spcBef>
              <a:buClr>
                <a:srgbClr val="EF7E08"/>
              </a:buClr>
              <a:buSzPct val="83333"/>
              <a:tabLst>
                <a:tab pos="149860" algn="l"/>
              </a:tabLst>
            </a:pPr>
            <a:endParaRPr sz="2100" dirty="0">
              <a:latin typeface="Arial"/>
              <a:cs typeface="Arial"/>
            </a:endParaRPr>
          </a:p>
          <a:p>
            <a:pPr marL="149225" marR="5080" indent="12065" algn="just">
              <a:lnSpc>
                <a:spcPct val="100000"/>
              </a:lnSpc>
              <a:spcBef>
                <a:spcPts val="500"/>
              </a:spcBef>
            </a:pPr>
            <a:r>
              <a:rPr sz="2800" b="1" spc="-5" dirty="0">
                <a:latin typeface="Baskerville Old Face" panose="02020602080505020303" pitchFamily="18" charset="0"/>
                <a:cs typeface="Arial MT"/>
              </a:rPr>
              <a:t>Concurrent audit and </a:t>
            </a:r>
            <a:r>
              <a:rPr sz="2800" b="1" dirty="0">
                <a:latin typeface="Baskerville Old Face" panose="02020602080505020303" pitchFamily="18" charset="0"/>
                <a:cs typeface="Arial MT"/>
              </a:rPr>
              <a:t>the </a:t>
            </a:r>
            <a:r>
              <a:rPr sz="2800" b="1" spc="-5" dirty="0">
                <a:latin typeface="Baskerville Old Face" panose="02020602080505020303" pitchFamily="18" charset="0"/>
                <a:cs typeface="Arial MT"/>
              </a:rPr>
              <a:t>assignment </a:t>
            </a:r>
            <a:r>
              <a:rPr sz="2800" b="1" spc="-10" dirty="0">
                <a:latin typeface="Baskerville Old Face" panose="02020602080505020303" pitchFamily="18" charset="0"/>
                <a:cs typeface="Arial MT"/>
              </a:rPr>
              <a:t>of </a:t>
            </a:r>
            <a:r>
              <a:rPr sz="2800" b="1" spc="-5" dirty="0">
                <a:latin typeface="Baskerville Old Face" panose="02020602080505020303" pitchFamily="18" charset="0"/>
                <a:cs typeface="Arial MT"/>
              </a:rPr>
              <a:t>quarterly </a:t>
            </a:r>
            <a:r>
              <a:rPr sz="2800" b="1" dirty="0">
                <a:latin typeface="Baskerville Old Face" panose="02020602080505020303" pitchFamily="18" charset="0"/>
                <a:cs typeface="Arial MT"/>
              </a:rPr>
              <a:t> </a:t>
            </a:r>
            <a:r>
              <a:rPr sz="2800" b="1" spc="-5" dirty="0">
                <a:latin typeface="Baskerville Old Face" panose="02020602080505020303" pitchFamily="18" charset="0"/>
                <a:cs typeface="Arial MT"/>
              </a:rPr>
              <a:t>review </a:t>
            </a:r>
            <a:r>
              <a:rPr sz="2800" b="1" spc="-10" dirty="0">
                <a:latin typeface="Baskerville Old Face" panose="02020602080505020303" pitchFamily="18" charset="0"/>
                <a:cs typeface="Arial MT"/>
              </a:rPr>
              <a:t>of </a:t>
            </a:r>
            <a:r>
              <a:rPr sz="2800" b="1" dirty="0">
                <a:latin typeface="Baskerville Old Face" panose="02020602080505020303" pitchFamily="18" charset="0"/>
                <a:cs typeface="Arial MT"/>
              </a:rPr>
              <a:t>the </a:t>
            </a:r>
            <a:r>
              <a:rPr sz="2800" b="1" spc="-5" dirty="0">
                <a:latin typeface="Baskerville Old Face" panose="02020602080505020303" pitchFamily="18" charset="0"/>
                <a:cs typeface="Arial MT"/>
              </a:rPr>
              <a:t>same Bank cannot </a:t>
            </a:r>
            <a:r>
              <a:rPr sz="2800" b="1" spc="-10" dirty="0">
                <a:latin typeface="Baskerville Old Face" panose="02020602080505020303" pitchFamily="18" charset="0"/>
                <a:cs typeface="Arial MT"/>
              </a:rPr>
              <a:t>be </a:t>
            </a:r>
            <a:r>
              <a:rPr sz="2800" b="1" spc="-5" dirty="0">
                <a:latin typeface="Baskerville Old Face" panose="02020602080505020303" pitchFamily="18" charset="0"/>
                <a:cs typeface="Arial MT"/>
              </a:rPr>
              <a:t>undertaken </a:t>
            </a:r>
            <a:r>
              <a:rPr sz="2800" b="1" dirty="0">
                <a:latin typeface="Baskerville Old Face" panose="02020602080505020303" pitchFamily="18" charset="0"/>
                <a:cs typeface="Arial MT"/>
              </a:rPr>
              <a:t> </a:t>
            </a:r>
            <a:r>
              <a:rPr sz="2800" b="1" spc="-5" dirty="0">
                <a:latin typeface="Baskerville Old Face" panose="02020602080505020303" pitchFamily="18" charset="0"/>
                <a:cs typeface="Arial MT"/>
              </a:rPr>
              <a:t>simultaneously </a:t>
            </a:r>
            <a:r>
              <a:rPr sz="2800" b="1" dirty="0">
                <a:latin typeface="Baskerville Old Face" panose="02020602080505020303" pitchFamily="18" charset="0"/>
                <a:cs typeface="Arial MT"/>
              </a:rPr>
              <a:t>as </a:t>
            </a:r>
            <a:r>
              <a:rPr sz="2800" b="1" spc="-5" dirty="0">
                <a:latin typeface="Baskerville Old Face" panose="02020602080505020303" pitchFamily="18" charset="0"/>
                <a:cs typeface="Arial MT"/>
              </a:rPr>
              <a:t>the concurrent </a:t>
            </a:r>
            <a:r>
              <a:rPr sz="2800" b="1" spc="-10" dirty="0">
                <a:latin typeface="Baskerville Old Face" panose="02020602080505020303" pitchFamily="18" charset="0"/>
                <a:cs typeface="Arial MT"/>
              </a:rPr>
              <a:t>audit being </a:t>
            </a:r>
            <a:r>
              <a:rPr sz="2800" b="1" dirty="0">
                <a:latin typeface="Baskerville Old Face" panose="02020602080505020303" pitchFamily="18" charset="0"/>
                <a:cs typeface="Arial MT"/>
              </a:rPr>
              <a:t>a kind </a:t>
            </a:r>
            <a:r>
              <a:rPr sz="2800" b="1" spc="-10" dirty="0">
                <a:latin typeface="Baskerville Old Face" panose="02020602080505020303" pitchFamily="18" charset="0"/>
                <a:cs typeface="Arial MT"/>
              </a:rPr>
              <a:t>of </a:t>
            </a:r>
            <a:r>
              <a:rPr sz="2800" b="1" spc="-570" dirty="0">
                <a:latin typeface="Baskerville Old Face" panose="02020602080505020303" pitchFamily="18" charset="0"/>
                <a:cs typeface="Arial MT"/>
              </a:rPr>
              <a:t> </a:t>
            </a:r>
            <a:r>
              <a:rPr sz="2800" b="1" spc="-5" dirty="0">
                <a:latin typeface="Baskerville Old Face" panose="02020602080505020303" pitchFamily="18" charset="0"/>
                <a:cs typeface="Arial MT"/>
              </a:rPr>
              <a:t>internal </a:t>
            </a:r>
            <a:r>
              <a:rPr sz="2800" b="1" spc="-10" dirty="0">
                <a:latin typeface="Baskerville Old Face" panose="02020602080505020303" pitchFamily="18" charset="0"/>
                <a:cs typeface="Arial MT"/>
              </a:rPr>
              <a:t>audit </a:t>
            </a:r>
            <a:r>
              <a:rPr sz="2800" b="1" spc="-5" dirty="0">
                <a:latin typeface="Baskerville Old Face" panose="02020602080505020303" pitchFamily="18" charset="0"/>
                <a:cs typeface="Arial MT"/>
              </a:rPr>
              <a:t>and </a:t>
            </a:r>
            <a:r>
              <a:rPr sz="2800" b="1" dirty="0">
                <a:latin typeface="Baskerville Old Face" panose="02020602080505020303" pitchFamily="18" charset="0"/>
                <a:cs typeface="Arial MT"/>
              </a:rPr>
              <a:t>the </a:t>
            </a:r>
            <a:r>
              <a:rPr sz="2800" b="1" spc="-5" dirty="0">
                <a:latin typeface="Baskerville Old Face" panose="02020602080505020303" pitchFamily="18" charset="0"/>
                <a:cs typeface="Arial MT"/>
              </a:rPr>
              <a:t>quarterly review being </a:t>
            </a:r>
            <a:r>
              <a:rPr sz="2800" b="1" dirty="0">
                <a:latin typeface="Baskerville Old Face" panose="02020602080505020303" pitchFamily="18" charset="0"/>
                <a:cs typeface="Arial MT"/>
              </a:rPr>
              <a:t>a kind of </a:t>
            </a:r>
            <a:r>
              <a:rPr sz="2800" b="1" spc="5" dirty="0">
                <a:latin typeface="Baskerville Old Face" panose="02020602080505020303" pitchFamily="18" charset="0"/>
                <a:cs typeface="Arial MT"/>
              </a:rPr>
              <a:t> </a:t>
            </a:r>
            <a:r>
              <a:rPr sz="2800" b="1" spc="-5" dirty="0">
                <a:latin typeface="Baskerville Old Face" panose="02020602080505020303" pitchFamily="18" charset="0"/>
                <a:cs typeface="Arial MT"/>
              </a:rPr>
              <a:t>statutory audit undertaken simultaneously </a:t>
            </a:r>
            <a:r>
              <a:rPr sz="2800" b="1" spc="-10" dirty="0">
                <a:latin typeface="Baskerville Old Face" panose="02020602080505020303" pitchFamily="18" charset="0"/>
                <a:cs typeface="Arial MT"/>
              </a:rPr>
              <a:t>are </a:t>
            </a:r>
            <a:r>
              <a:rPr sz="2800" b="1" spc="-5" dirty="0">
                <a:latin typeface="Baskerville Old Face" panose="02020602080505020303" pitchFamily="18" charset="0"/>
                <a:cs typeface="Arial MT"/>
              </a:rPr>
              <a:t> prohibited </a:t>
            </a:r>
            <a:r>
              <a:rPr sz="2800" b="1" spc="-10" dirty="0">
                <a:latin typeface="Baskerville Old Face" panose="02020602080505020303" pitchFamily="18" charset="0"/>
                <a:cs typeface="Arial MT"/>
              </a:rPr>
              <a:t>under </a:t>
            </a:r>
            <a:r>
              <a:rPr sz="2800" b="1" spc="-5" dirty="0">
                <a:latin typeface="Baskerville Old Face" panose="02020602080505020303" pitchFamily="18" charset="0"/>
                <a:cs typeface="Arial MT"/>
              </a:rPr>
              <a:t>the provisions </a:t>
            </a:r>
            <a:r>
              <a:rPr sz="2800" b="1" dirty="0">
                <a:latin typeface="Baskerville Old Face" panose="02020602080505020303" pitchFamily="18" charset="0"/>
                <a:cs typeface="Arial MT"/>
              </a:rPr>
              <a:t>of </a:t>
            </a:r>
            <a:r>
              <a:rPr sz="2800" b="1" spc="-5" dirty="0">
                <a:latin typeface="Baskerville Old Face" panose="02020602080505020303" pitchFamily="18" charset="0"/>
                <a:cs typeface="Arial MT"/>
              </a:rPr>
              <a:t>‘Guidance Note </a:t>
            </a:r>
            <a:r>
              <a:rPr sz="2800" b="1" dirty="0">
                <a:latin typeface="Baskerville Old Face" panose="02020602080505020303" pitchFamily="18" charset="0"/>
                <a:cs typeface="Arial MT"/>
              </a:rPr>
              <a:t>on </a:t>
            </a:r>
            <a:r>
              <a:rPr sz="2800" b="1" spc="5" dirty="0">
                <a:latin typeface="Baskerville Old Face" panose="02020602080505020303" pitchFamily="18" charset="0"/>
                <a:cs typeface="Arial MT"/>
              </a:rPr>
              <a:t> </a:t>
            </a:r>
            <a:r>
              <a:rPr sz="2800" b="1" spc="-5" dirty="0">
                <a:latin typeface="Baskerville Old Face" panose="02020602080505020303" pitchFamily="18" charset="0"/>
                <a:cs typeface="Arial MT"/>
              </a:rPr>
              <a:t>Independence</a:t>
            </a:r>
            <a:r>
              <a:rPr sz="2800" b="1" spc="-35" dirty="0">
                <a:latin typeface="Baskerville Old Face" panose="02020602080505020303" pitchFamily="18" charset="0"/>
                <a:cs typeface="Arial MT"/>
              </a:rPr>
              <a:t> </a:t>
            </a:r>
            <a:r>
              <a:rPr sz="2800" b="1" dirty="0">
                <a:latin typeface="Baskerville Old Face" panose="02020602080505020303" pitchFamily="18" charset="0"/>
                <a:cs typeface="Arial MT"/>
              </a:rPr>
              <a:t>of</a:t>
            </a:r>
            <a:r>
              <a:rPr sz="2800" b="1" spc="-120" dirty="0">
                <a:latin typeface="Baskerville Old Face" panose="02020602080505020303" pitchFamily="18" charset="0"/>
                <a:cs typeface="Arial MT"/>
              </a:rPr>
              <a:t> </a:t>
            </a:r>
            <a:r>
              <a:rPr sz="2800" b="1" spc="-5" dirty="0">
                <a:latin typeface="Baskerville Old Face" panose="02020602080505020303" pitchFamily="18" charset="0"/>
                <a:cs typeface="Arial MT"/>
              </a:rPr>
              <a:t>Auditors’.</a:t>
            </a:r>
            <a:endParaRPr sz="2800" b="1" dirty="0">
              <a:latin typeface="Baskerville Old Face" panose="02020602080505020303" pitchFamily="18" charset="0"/>
              <a:cs typeface="Arial MT"/>
            </a:endParaRPr>
          </a:p>
        </p:txBody>
      </p:sp>
    </p:spTree>
    <p:extLst>
      <p:ext uri="{BB962C8B-B14F-4D97-AF65-F5344CB8AC3E}">
        <p14:creationId xmlns:p14="http://schemas.microsoft.com/office/powerpoint/2010/main" val="37101104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6" name="Rectangle 5"/>
          <p:cNvSpPr/>
          <p:nvPr/>
        </p:nvSpPr>
        <p:spPr>
          <a:xfrm>
            <a:off x="630836" y="2819400"/>
            <a:ext cx="8970364" cy="3416320"/>
          </a:xfrm>
          <a:prstGeom prst="rect">
            <a:avLst/>
          </a:prstGeom>
        </p:spPr>
        <p:txBody>
          <a:bodyPr wrap="square">
            <a:spAutoFit/>
          </a:bodyPr>
          <a:lstStyle/>
          <a:p>
            <a:r>
              <a:rPr lang="en-US" sz="2400" b="1" dirty="0">
                <a:latin typeface="Baskerville Old Face" panose="02020602080505020303" pitchFamily="18" charset="0"/>
              </a:rPr>
              <a:t>It is permissible for members in practice to charge fees on a percentage of utilization amount of an educational Institute for certifying the amount (utilization) spent by an educational Institute out of grant.</a:t>
            </a:r>
            <a:br>
              <a:rPr lang="en-US" sz="2400" b="1" dirty="0">
                <a:latin typeface="Baskerville Old Face" panose="02020602080505020303" pitchFamily="18" charset="0"/>
              </a:rPr>
            </a:br>
            <a:endParaRPr lang="en-US" sz="2400" b="1" dirty="0">
              <a:latin typeface="Baskerville Old Face" panose="02020602080505020303" pitchFamily="18" charset="0"/>
            </a:endParaRPr>
          </a:p>
          <a:p>
            <a:r>
              <a:rPr lang="en-US" sz="2400" b="1" dirty="0">
                <a:latin typeface="Baskerville Old Face" panose="02020602080505020303" pitchFamily="18" charset="0"/>
              </a:rPr>
              <a:t>It is not permissible for a member in practice to accept the appointment of  statutory audit of the society wherein immediate family member i.e., spouse or dependent, of member hold honorary position of one of the managing committee of the institutes governed by the society.</a:t>
            </a:r>
            <a:br>
              <a:rPr lang="en-US" sz="2400" b="1" dirty="0">
                <a:latin typeface="Baskerville Old Face" panose="02020602080505020303" pitchFamily="18" charset="0"/>
              </a:rPr>
            </a:br>
            <a:endParaRPr lang="en-US" sz="2400" b="1" dirty="0">
              <a:effectLst/>
              <a:latin typeface="Baskerville Old Face" panose="02020602080505020303" pitchFamily="18" charset="0"/>
            </a:endParaRPr>
          </a:p>
        </p:txBody>
      </p:sp>
      <p:sp>
        <p:nvSpPr>
          <p:cNvPr id="3" name="object 2">
            <a:extLst>
              <a:ext uri="{FF2B5EF4-FFF2-40B4-BE49-F238E27FC236}">
                <a16:creationId xmlns:a16="http://schemas.microsoft.com/office/drawing/2014/main" id="{5D7CB022-80D6-97D0-55FB-11F95191FA54}"/>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71569018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473528" y="2743200"/>
            <a:ext cx="9127671" cy="3416320"/>
          </a:xfrm>
          <a:prstGeom prst="rect">
            <a:avLst/>
          </a:prstGeom>
        </p:spPr>
        <p:txBody>
          <a:bodyPr wrap="square">
            <a:spAutoFit/>
          </a:bodyPr>
          <a:lstStyle/>
          <a:p>
            <a:pPr algn="just"/>
            <a:r>
              <a:rPr lang="en-US" sz="2400" b="1" dirty="0">
                <a:latin typeface="Baskerville Old Face" panose="02020602080505020303" pitchFamily="18" charset="0"/>
              </a:rPr>
              <a:t>There is no conflict of interest in a Chartered Accountant, who is a member of a Trust, being the auditor of the said trust. It is subject to the exception where a particular statute governing a Trust prescribes prohibition on the member of the Trust to be its Auditor or otherwise where there is conflict of interest as per the provisions of Code of Ethics.</a:t>
            </a:r>
            <a:br>
              <a:rPr lang="en-US" sz="2400" b="1" dirty="0">
                <a:latin typeface="Baskerville Old Face" panose="02020602080505020303" pitchFamily="18" charset="0"/>
              </a:rPr>
            </a:br>
            <a:endParaRPr lang="en-US" sz="2400" b="1" dirty="0">
              <a:latin typeface="Baskerville Old Face" panose="02020602080505020303" pitchFamily="18" charset="0"/>
            </a:endParaRPr>
          </a:p>
          <a:p>
            <a:r>
              <a:rPr lang="en-US" sz="2400" b="1" dirty="0">
                <a:latin typeface="Baskerville Old Face" panose="02020602080505020303" pitchFamily="18" charset="0"/>
              </a:rPr>
              <a:t>It is not permissible for a member to use Messaging Applications to send messages to make people aware about his practice, and mention the services provided </a:t>
            </a:r>
          </a:p>
        </p:txBody>
      </p:sp>
      <p:sp>
        <p:nvSpPr>
          <p:cNvPr id="4" name="object 2">
            <a:extLst>
              <a:ext uri="{FF2B5EF4-FFF2-40B4-BE49-F238E27FC236}">
                <a16:creationId xmlns:a16="http://schemas.microsoft.com/office/drawing/2014/main" id="{329D66C2-462F-2BAD-E441-F6713398D461}"/>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35106163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434340" y="2590800"/>
            <a:ext cx="8991600" cy="3970318"/>
          </a:xfrm>
          <a:prstGeom prst="rect">
            <a:avLst/>
          </a:prstGeom>
        </p:spPr>
        <p:txBody>
          <a:bodyPr wrap="square">
            <a:spAutoFit/>
          </a:bodyPr>
          <a:lstStyle/>
          <a:p>
            <a:pPr algn="just"/>
            <a:r>
              <a:rPr lang="en-US" sz="2800" dirty="0">
                <a:latin typeface="Baskerville Old Face" panose="02020602080505020303" pitchFamily="18" charset="0"/>
              </a:rPr>
              <a:t>It is permissible for a practicing Chartered Accountant holding Certificate of Practice to become a member of the 'Board of Management' in Primary (Urban) Co-operative Banks. </a:t>
            </a:r>
          </a:p>
          <a:p>
            <a:pPr algn="just"/>
            <a:endParaRPr lang="en-US" sz="2800" dirty="0">
              <a:latin typeface="Baskerville Old Face" panose="02020602080505020303" pitchFamily="18" charset="0"/>
            </a:endParaRPr>
          </a:p>
          <a:p>
            <a:pPr algn="just"/>
            <a:r>
              <a:rPr lang="en-US" sz="2800" dirty="0">
                <a:latin typeface="Baskerville Old Face" panose="02020602080505020303" pitchFamily="18" charset="0"/>
              </a:rPr>
              <a:t>Similar to that of a Director-</a:t>
            </a:r>
            <a:r>
              <a:rPr lang="en-US" sz="2800" dirty="0" err="1">
                <a:latin typeface="Baskerville Old Face" panose="02020602080505020303" pitchFamily="18" charset="0"/>
              </a:rPr>
              <a:t>Simiplicitor</a:t>
            </a:r>
            <a:r>
              <a:rPr lang="en-US" sz="2800" dirty="0">
                <a:latin typeface="Baskerville Old Face" panose="02020602080505020303" pitchFamily="18" charset="0"/>
              </a:rPr>
              <a:t>; where there is no involvement of a member in the day-to-day functioning operations and not signatory etc. and only sitting fees for the services rendered are provided.</a:t>
            </a:r>
            <a:br>
              <a:rPr lang="en-US" sz="2800" dirty="0">
                <a:latin typeface="Baskerville Old Face" panose="02020602080505020303" pitchFamily="18" charset="0"/>
              </a:rPr>
            </a:br>
            <a:endParaRPr lang="en-US" sz="2800" dirty="0">
              <a:effectLst/>
              <a:latin typeface="Baskerville Old Face" panose="02020602080505020303" pitchFamily="18" charset="0"/>
            </a:endParaRPr>
          </a:p>
        </p:txBody>
      </p:sp>
      <p:sp>
        <p:nvSpPr>
          <p:cNvPr id="4" name="object 2">
            <a:extLst>
              <a:ext uri="{FF2B5EF4-FFF2-40B4-BE49-F238E27FC236}">
                <a16:creationId xmlns:a16="http://schemas.microsoft.com/office/drawing/2014/main" id="{3D83524E-BEAA-C609-0A96-8A11EF735994}"/>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106402524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228600" y="2895600"/>
            <a:ext cx="9601200" cy="2954655"/>
          </a:xfrm>
          <a:prstGeom prst="rect">
            <a:avLst/>
          </a:prstGeom>
        </p:spPr>
        <p:txBody>
          <a:bodyPr wrap="square">
            <a:spAutoFit/>
          </a:bodyPr>
          <a:lstStyle/>
          <a:p>
            <a:r>
              <a:rPr lang="en-US" sz="2800" dirty="0">
                <a:latin typeface="Baskerville Old Face" panose="02020602080505020303" pitchFamily="18" charset="0"/>
              </a:rPr>
              <a:t>Member in practice cannot act as Trademark or Patent Attorney. </a:t>
            </a:r>
          </a:p>
          <a:p>
            <a:endParaRPr lang="en-US" sz="2800" dirty="0">
              <a:latin typeface="Baskerville Old Face" panose="02020602080505020303" pitchFamily="18" charset="0"/>
            </a:endParaRPr>
          </a:p>
          <a:p>
            <a:r>
              <a:rPr lang="en-US" sz="2800" dirty="0">
                <a:latin typeface="Baskerville Old Face" panose="02020602080505020303" pitchFamily="18" charset="0"/>
              </a:rPr>
              <a:t>However, Professional advice in relation to Intellectual Property Rights (IPR) is a routine professional work for a Chartered Accountants in practice and same is permissible under the provisions of the Chartered Accountants Act, 1949.</a:t>
            </a:r>
          </a:p>
          <a:p>
            <a:endParaRPr lang="en-US" dirty="0">
              <a:effectLst/>
            </a:endParaRPr>
          </a:p>
        </p:txBody>
      </p:sp>
      <p:sp>
        <p:nvSpPr>
          <p:cNvPr id="4" name="object 2">
            <a:extLst>
              <a:ext uri="{FF2B5EF4-FFF2-40B4-BE49-F238E27FC236}">
                <a16:creationId xmlns:a16="http://schemas.microsoft.com/office/drawing/2014/main" id="{4DACE62C-F04B-91D0-0A60-F62E858A6BD9}"/>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10640252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685800" y="2743200"/>
            <a:ext cx="8305800" cy="2800767"/>
          </a:xfrm>
          <a:prstGeom prst="rect">
            <a:avLst/>
          </a:prstGeom>
        </p:spPr>
        <p:txBody>
          <a:bodyPr wrap="square">
            <a:spAutoFit/>
          </a:bodyPr>
          <a:lstStyle/>
          <a:p>
            <a:r>
              <a:rPr lang="en-US" dirty="0"/>
              <a:t/>
            </a:r>
            <a:br>
              <a:rPr lang="en-US" dirty="0"/>
            </a:br>
            <a:endParaRPr lang="en-US" dirty="0"/>
          </a:p>
          <a:p>
            <a:r>
              <a:rPr lang="en-US" sz="2800" dirty="0">
                <a:latin typeface="Baskerville Old Face" panose="02020602080505020303" pitchFamily="18" charset="0"/>
              </a:rPr>
              <a:t>It is permissible for two or more Chartered Accountants in practice collectively to have joint training session for their clients on GST, and share the fees collected from the clients thereof.</a:t>
            </a:r>
            <a:br>
              <a:rPr lang="en-US" sz="2800" dirty="0">
                <a:latin typeface="Baskerville Old Face" panose="02020602080505020303" pitchFamily="18" charset="0"/>
              </a:rPr>
            </a:br>
            <a:endParaRPr lang="en-US" sz="2800" dirty="0">
              <a:effectLst/>
              <a:latin typeface="Baskerville Old Face" panose="02020602080505020303" pitchFamily="18" charset="0"/>
            </a:endParaRPr>
          </a:p>
        </p:txBody>
      </p:sp>
      <p:sp>
        <p:nvSpPr>
          <p:cNvPr id="4" name="object 2">
            <a:extLst>
              <a:ext uri="{FF2B5EF4-FFF2-40B4-BE49-F238E27FC236}">
                <a16:creationId xmlns:a16="http://schemas.microsoft.com/office/drawing/2014/main" id="{862E96A1-078E-9710-E92C-714E71296CB4}"/>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10640252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838200" y="2856081"/>
            <a:ext cx="8610600" cy="3539430"/>
          </a:xfrm>
          <a:prstGeom prst="rect">
            <a:avLst/>
          </a:prstGeom>
        </p:spPr>
        <p:txBody>
          <a:bodyPr wrap="square">
            <a:spAutoFit/>
          </a:bodyPr>
          <a:lstStyle/>
          <a:p>
            <a:r>
              <a:rPr lang="en-US" sz="2800" dirty="0">
                <a:latin typeface="Baskerville Old Face" panose="02020602080505020303" pitchFamily="18" charset="0"/>
              </a:rPr>
              <a:t>A Chartered Accountant in practice can act as Authorized Representative of a Foreign Company, provided he is not the auditor of the said Company.</a:t>
            </a:r>
            <a:br>
              <a:rPr lang="en-US" sz="2800" dirty="0">
                <a:latin typeface="Baskerville Old Face" panose="02020602080505020303" pitchFamily="18" charset="0"/>
              </a:rPr>
            </a:br>
            <a:endParaRPr lang="en-US" sz="2800" dirty="0">
              <a:latin typeface="Baskerville Old Face" panose="02020602080505020303" pitchFamily="18" charset="0"/>
            </a:endParaRPr>
          </a:p>
          <a:p>
            <a:r>
              <a:rPr lang="en-US" sz="2800" dirty="0">
                <a:latin typeface="Baskerville Old Face" panose="02020602080505020303" pitchFamily="18" charset="0"/>
              </a:rPr>
              <a:t>A Chartered Accountant in service is allowed to take e-return registration if it does not conflict with employment obligation. However, he cannot certify the return.</a:t>
            </a:r>
            <a:br>
              <a:rPr lang="en-US" sz="2800" dirty="0">
                <a:latin typeface="Baskerville Old Face" panose="02020602080505020303" pitchFamily="18" charset="0"/>
              </a:rPr>
            </a:br>
            <a:endParaRPr lang="en-US" sz="2800" dirty="0">
              <a:effectLst/>
              <a:latin typeface="Baskerville Old Face" panose="02020602080505020303" pitchFamily="18" charset="0"/>
            </a:endParaRPr>
          </a:p>
        </p:txBody>
      </p:sp>
      <p:sp>
        <p:nvSpPr>
          <p:cNvPr id="4" name="object 2">
            <a:extLst>
              <a:ext uri="{FF2B5EF4-FFF2-40B4-BE49-F238E27FC236}">
                <a16:creationId xmlns:a16="http://schemas.microsoft.com/office/drawing/2014/main" id="{826EA88F-2C15-B19D-92A7-283F1DF3C280}"/>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1064025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751319" y="1441704"/>
            <a:ext cx="779145" cy="260985"/>
          </a:xfrm>
          <a:custGeom>
            <a:avLst/>
            <a:gdLst/>
            <a:ahLst/>
            <a:cxnLst/>
            <a:rect l="l" t="t" r="r" b="b"/>
            <a:pathLst>
              <a:path w="779145" h="260985">
                <a:moveTo>
                  <a:pt x="778764" y="260603"/>
                </a:moveTo>
                <a:lnTo>
                  <a:pt x="0" y="260603"/>
                </a:lnTo>
                <a:lnTo>
                  <a:pt x="251460" y="0"/>
                </a:lnTo>
                <a:lnTo>
                  <a:pt x="778764" y="260603"/>
                </a:lnTo>
                <a:close/>
              </a:path>
            </a:pathLst>
          </a:custGeom>
          <a:solidFill>
            <a:srgbClr val="263148"/>
          </a:solidFill>
        </p:spPr>
        <p:txBody>
          <a:bodyPr wrap="square" lIns="0" tIns="0" rIns="0" bIns="0" rtlCol="0"/>
          <a:lstStyle/>
          <a:p>
            <a:endParaRPr/>
          </a:p>
        </p:txBody>
      </p:sp>
      <p:grpSp>
        <p:nvGrpSpPr>
          <p:cNvPr id="3" name="object 3"/>
          <p:cNvGrpSpPr/>
          <p:nvPr/>
        </p:nvGrpSpPr>
        <p:grpSpPr>
          <a:xfrm>
            <a:off x="457200" y="1315212"/>
            <a:ext cx="7073265" cy="1327785"/>
            <a:chOff x="457200" y="1315212"/>
            <a:chExt cx="7073265" cy="1327785"/>
          </a:xfrm>
        </p:grpSpPr>
        <p:sp>
          <p:nvSpPr>
            <p:cNvPr id="4" name="object 4"/>
            <p:cNvSpPr/>
            <p:nvPr/>
          </p:nvSpPr>
          <p:spPr>
            <a:xfrm>
              <a:off x="457200" y="1315224"/>
              <a:ext cx="6757670" cy="1327785"/>
            </a:xfrm>
            <a:custGeom>
              <a:avLst/>
              <a:gdLst/>
              <a:ahLst/>
              <a:cxnLst/>
              <a:rect l="l" t="t" r="r" b="b"/>
              <a:pathLst>
                <a:path w="6757670" h="1327785">
                  <a:moveTo>
                    <a:pt x="6757416" y="0"/>
                  </a:moveTo>
                  <a:lnTo>
                    <a:pt x="5434571" y="0"/>
                  </a:lnTo>
                  <a:lnTo>
                    <a:pt x="5430012" y="0"/>
                  </a:lnTo>
                  <a:lnTo>
                    <a:pt x="0" y="0"/>
                  </a:lnTo>
                  <a:lnTo>
                    <a:pt x="0" y="1327404"/>
                  </a:lnTo>
                  <a:lnTo>
                    <a:pt x="5430012" y="1327404"/>
                  </a:lnTo>
                  <a:lnTo>
                    <a:pt x="5434571" y="1327404"/>
                  </a:lnTo>
                  <a:lnTo>
                    <a:pt x="5434571" y="1322844"/>
                  </a:lnTo>
                  <a:lnTo>
                    <a:pt x="6757416" y="0"/>
                  </a:lnTo>
                  <a:close/>
                </a:path>
              </a:pathLst>
            </a:custGeom>
            <a:solidFill>
              <a:srgbClr val="C6D3E6"/>
            </a:solidFill>
          </p:spPr>
          <p:txBody>
            <a:bodyPr wrap="square" lIns="0" tIns="0" rIns="0" bIns="0" rtlCol="0"/>
            <a:lstStyle/>
            <a:p>
              <a:endParaRPr/>
            </a:p>
          </p:txBody>
        </p:sp>
        <p:sp>
          <p:nvSpPr>
            <p:cNvPr id="5" name="object 5"/>
            <p:cNvSpPr/>
            <p:nvPr/>
          </p:nvSpPr>
          <p:spPr>
            <a:xfrm>
              <a:off x="457200" y="1696224"/>
              <a:ext cx="7073265" cy="772795"/>
            </a:xfrm>
            <a:custGeom>
              <a:avLst/>
              <a:gdLst/>
              <a:ahLst/>
              <a:cxnLst/>
              <a:rect l="l" t="t" r="r" b="b"/>
              <a:pathLst>
                <a:path w="7073265" h="772794">
                  <a:moveTo>
                    <a:pt x="7072871" y="0"/>
                  </a:moveTo>
                  <a:lnTo>
                    <a:pt x="6304775" y="0"/>
                  </a:lnTo>
                  <a:lnTo>
                    <a:pt x="6301727" y="0"/>
                  </a:lnTo>
                  <a:lnTo>
                    <a:pt x="0" y="0"/>
                  </a:lnTo>
                  <a:lnTo>
                    <a:pt x="0" y="772668"/>
                  </a:lnTo>
                  <a:lnTo>
                    <a:pt x="6301727" y="772668"/>
                  </a:lnTo>
                  <a:lnTo>
                    <a:pt x="6304775" y="772668"/>
                  </a:lnTo>
                  <a:lnTo>
                    <a:pt x="6304775" y="769620"/>
                  </a:lnTo>
                  <a:lnTo>
                    <a:pt x="7072871" y="0"/>
                  </a:lnTo>
                  <a:close/>
                </a:path>
              </a:pathLst>
            </a:custGeom>
            <a:solidFill>
              <a:srgbClr val="3F5277"/>
            </a:solidFill>
          </p:spPr>
          <p:txBody>
            <a:bodyPr wrap="square" lIns="0" tIns="0" rIns="0" bIns="0" rtlCol="0"/>
            <a:lstStyle/>
            <a:p>
              <a:endParaRPr/>
            </a:p>
          </p:txBody>
        </p:sp>
      </p:grpSp>
      <p:sp>
        <p:nvSpPr>
          <p:cNvPr id="6" name="object 6"/>
          <p:cNvSpPr/>
          <p:nvPr/>
        </p:nvSpPr>
        <p:spPr>
          <a:xfrm>
            <a:off x="7405116" y="6263639"/>
            <a:ext cx="393700" cy="132715"/>
          </a:xfrm>
          <a:custGeom>
            <a:avLst/>
            <a:gdLst/>
            <a:ahLst/>
            <a:cxnLst/>
            <a:rect l="l" t="t" r="r" b="b"/>
            <a:pathLst>
              <a:path w="393700" h="132714">
                <a:moveTo>
                  <a:pt x="266700" y="132588"/>
                </a:moveTo>
                <a:lnTo>
                  <a:pt x="0" y="0"/>
                </a:lnTo>
                <a:lnTo>
                  <a:pt x="393191" y="0"/>
                </a:lnTo>
                <a:lnTo>
                  <a:pt x="266700" y="132588"/>
                </a:lnTo>
                <a:close/>
              </a:path>
            </a:pathLst>
          </a:custGeom>
          <a:solidFill>
            <a:srgbClr val="D16E00"/>
          </a:solidFill>
        </p:spPr>
        <p:txBody>
          <a:bodyPr wrap="square" lIns="0" tIns="0" rIns="0" bIns="0" rtlCol="0"/>
          <a:lstStyle/>
          <a:p>
            <a:endParaRPr/>
          </a:p>
        </p:txBody>
      </p:sp>
      <p:sp>
        <p:nvSpPr>
          <p:cNvPr id="7" name="object 7"/>
          <p:cNvSpPr/>
          <p:nvPr/>
        </p:nvSpPr>
        <p:spPr>
          <a:xfrm>
            <a:off x="8232647" y="5788152"/>
            <a:ext cx="1369060" cy="670560"/>
          </a:xfrm>
          <a:custGeom>
            <a:avLst/>
            <a:gdLst/>
            <a:ahLst/>
            <a:cxnLst/>
            <a:rect l="l" t="t" r="r" b="b"/>
            <a:pathLst>
              <a:path w="1369059" h="670560">
                <a:moveTo>
                  <a:pt x="1368551" y="670560"/>
                </a:moveTo>
                <a:lnTo>
                  <a:pt x="0" y="670560"/>
                </a:lnTo>
                <a:lnTo>
                  <a:pt x="0" y="0"/>
                </a:lnTo>
                <a:lnTo>
                  <a:pt x="1368551" y="0"/>
                </a:lnTo>
                <a:lnTo>
                  <a:pt x="1368551" y="670560"/>
                </a:lnTo>
                <a:close/>
              </a:path>
            </a:pathLst>
          </a:custGeom>
          <a:solidFill>
            <a:srgbClr val="C6D3E6"/>
          </a:solidFill>
        </p:spPr>
        <p:txBody>
          <a:bodyPr wrap="square" lIns="0" tIns="0" rIns="0" bIns="0" rtlCol="0"/>
          <a:lstStyle/>
          <a:p>
            <a:endParaRPr/>
          </a:p>
        </p:txBody>
      </p:sp>
      <p:grpSp>
        <p:nvGrpSpPr>
          <p:cNvPr id="8" name="object 8"/>
          <p:cNvGrpSpPr/>
          <p:nvPr/>
        </p:nvGrpSpPr>
        <p:grpSpPr>
          <a:xfrm>
            <a:off x="7563611" y="5788152"/>
            <a:ext cx="2037714" cy="670560"/>
            <a:chOff x="7563611" y="5788152"/>
            <a:chExt cx="2037714" cy="670560"/>
          </a:xfrm>
        </p:grpSpPr>
        <p:sp>
          <p:nvSpPr>
            <p:cNvPr id="9" name="object 9"/>
            <p:cNvSpPr/>
            <p:nvPr/>
          </p:nvSpPr>
          <p:spPr>
            <a:xfrm>
              <a:off x="7563611" y="5788152"/>
              <a:ext cx="672465" cy="670560"/>
            </a:xfrm>
            <a:custGeom>
              <a:avLst/>
              <a:gdLst/>
              <a:ahLst/>
              <a:cxnLst/>
              <a:rect l="l" t="t" r="r" b="b"/>
              <a:pathLst>
                <a:path w="672465" h="670560">
                  <a:moveTo>
                    <a:pt x="672083" y="670560"/>
                  </a:moveTo>
                  <a:lnTo>
                    <a:pt x="0" y="670560"/>
                  </a:lnTo>
                  <a:lnTo>
                    <a:pt x="672083" y="0"/>
                  </a:lnTo>
                  <a:lnTo>
                    <a:pt x="672083" y="670560"/>
                  </a:lnTo>
                  <a:close/>
                </a:path>
              </a:pathLst>
            </a:custGeom>
            <a:solidFill>
              <a:srgbClr val="C6D3E6"/>
            </a:solidFill>
          </p:spPr>
          <p:txBody>
            <a:bodyPr wrap="square" lIns="0" tIns="0" rIns="0" bIns="0" rtlCol="0"/>
            <a:lstStyle/>
            <a:p>
              <a:endParaRPr/>
            </a:p>
          </p:txBody>
        </p:sp>
        <p:sp>
          <p:nvSpPr>
            <p:cNvPr id="10" name="object 10"/>
            <p:cNvSpPr/>
            <p:nvPr/>
          </p:nvSpPr>
          <p:spPr>
            <a:xfrm>
              <a:off x="7705344" y="5963412"/>
              <a:ext cx="1896110" cy="303530"/>
            </a:xfrm>
            <a:custGeom>
              <a:avLst/>
              <a:gdLst/>
              <a:ahLst/>
              <a:cxnLst/>
              <a:rect l="l" t="t" r="r" b="b"/>
              <a:pathLst>
                <a:path w="1896109" h="303529">
                  <a:moveTo>
                    <a:pt x="1895855" y="303275"/>
                  </a:moveTo>
                  <a:lnTo>
                    <a:pt x="0" y="303275"/>
                  </a:lnTo>
                  <a:lnTo>
                    <a:pt x="0" y="0"/>
                  </a:lnTo>
                  <a:lnTo>
                    <a:pt x="1895855" y="0"/>
                  </a:lnTo>
                  <a:lnTo>
                    <a:pt x="1895855" y="303275"/>
                  </a:lnTo>
                  <a:close/>
                </a:path>
              </a:pathLst>
            </a:custGeom>
            <a:solidFill>
              <a:srgbClr val="FF9700"/>
            </a:solidFill>
          </p:spPr>
          <p:txBody>
            <a:bodyPr wrap="square" lIns="0" tIns="0" rIns="0" bIns="0" rtlCol="0"/>
            <a:lstStyle/>
            <a:p>
              <a:endParaRPr/>
            </a:p>
          </p:txBody>
        </p:sp>
      </p:grpSp>
      <p:sp>
        <p:nvSpPr>
          <p:cNvPr id="11" name="object 11"/>
          <p:cNvSpPr/>
          <p:nvPr/>
        </p:nvSpPr>
        <p:spPr>
          <a:xfrm>
            <a:off x="7408164" y="5963411"/>
            <a:ext cx="304800" cy="303530"/>
          </a:xfrm>
          <a:custGeom>
            <a:avLst/>
            <a:gdLst/>
            <a:ahLst/>
            <a:cxnLst/>
            <a:rect l="l" t="t" r="r" b="b"/>
            <a:pathLst>
              <a:path w="304800" h="303529">
                <a:moveTo>
                  <a:pt x="304800" y="303275"/>
                </a:moveTo>
                <a:lnTo>
                  <a:pt x="0" y="303275"/>
                </a:lnTo>
                <a:lnTo>
                  <a:pt x="304800" y="0"/>
                </a:lnTo>
                <a:lnTo>
                  <a:pt x="304800" y="303275"/>
                </a:lnTo>
                <a:close/>
              </a:path>
            </a:pathLst>
          </a:custGeom>
          <a:solidFill>
            <a:srgbClr val="FF9700"/>
          </a:solidFill>
        </p:spPr>
        <p:txBody>
          <a:bodyPr wrap="square" lIns="0" tIns="0" rIns="0" bIns="0" rtlCol="0"/>
          <a:lstStyle/>
          <a:p>
            <a:endParaRPr/>
          </a:p>
        </p:txBody>
      </p:sp>
      <p:sp>
        <p:nvSpPr>
          <p:cNvPr id="12" name="object 12"/>
          <p:cNvSpPr txBox="1">
            <a:spLocks noGrp="1"/>
          </p:cNvSpPr>
          <p:nvPr>
            <p:ph type="title"/>
          </p:nvPr>
        </p:nvSpPr>
        <p:spPr>
          <a:xfrm>
            <a:off x="1349755" y="1887680"/>
            <a:ext cx="4848860" cy="366767"/>
          </a:xfrm>
          <a:prstGeom prst="rect">
            <a:avLst/>
          </a:prstGeom>
        </p:spPr>
        <p:txBody>
          <a:bodyPr vert="horz" wrap="square" lIns="0" tIns="12700" rIns="0" bIns="0" rtlCol="0">
            <a:spAutoFit/>
          </a:bodyPr>
          <a:lstStyle/>
          <a:p>
            <a:pPr marL="12700">
              <a:lnSpc>
                <a:spcPct val="100000"/>
              </a:lnSpc>
              <a:spcBef>
                <a:spcPts val="100"/>
              </a:spcBef>
            </a:pPr>
            <a:r>
              <a:rPr lang="en-US" sz="2300" spc="5" dirty="0"/>
              <a:t>Major C</a:t>
            </a:r>
            <a:r>
              <a:rPr sz="2300" spc="20" dirty="0"/>
              <a:t>hanges</a:t>
            </a:r>
            <a:endParaRPr sz="2300" dirty="0"/>
          </a:p>
        </p:txBody>
      </p:sp>
      <p:grpSp>
        <p:nvGrpSpPr>
          <p:cNvPr id="15" name="object 15"/>
          <p:cNvGrpSpPr/>
          <p:nvPr/>
        </p:nvGrpSpPr>
        <p:grpSpPr>
          <a:xfrm>
            <a:off x="758952" y="1944623"/>
            <a:ext cx="330835" cy="294640"/>
            <a:chOff x="758952" y="1944623"/>
            <a:chExt cx="330835" cy="294640"/>
          </a:xfrm>
        </p:grpSpPr>
        <p:sp>
          <p:nvSpPr>
            <p:cNvPr id="16" name="object 16"/>
            <p:cNvSpPr/>
            <p:nvPr/>
          </p:nvSpPr>
          <p:spPr>
            <a:xfrm>
              <a:off x="758952" y="1944636"/>
              <a:ext cx="330835" cy="294640"/>
            </a:xfrm>
            <a:custGeom>
              <a:avLst/>
              <a:gdLst/>
              <a:ahLst/>
              <a:cxnLst/>
              <a:rect l="l" t="t" r="r" b="b"/>
              <a:pathLst>
                <a:path w="330834" h="294639">
                  <a:moveTo>
                    <a:pt x="312420" y="39611"/>
                  </a:moveTo>
                  <a:lnTo>
                    <a:pt x="309372" y="36563"/>
                  </a:lnTo>
                  <a:lnTo>
                    <a:pt x="300228" y="36563"/>
                  </a:lnTo>
                  <a:lnTo>
                    <a:pt x="300228" y="48755"/>
                  </a:lnTo>
                  <a:lnTo>
                    <a:pt x="300228" y="202679"/>
                  </a:lnTo>
                  <a:lnTo>
                    <a:pt x="32004" y="202679"/>
                  </a:lnTo>
                  <a:lnTo>
                    <a:pt x="32004" y="48755"/>
                  </a:lnTo>
                  <a:lnTo>
                    <a:pt x="300228" y="48755"/>
                  </a:lnTo>
                  <a:lnTo>
                    <a:pt x="300228" y="36563"/>
                  </a:lnTo>
                  <a:lnTo>
                    <a:pt x="21336" y="36563"/>
                  </a:lnTo>
                  <a:lnTo>
                    <a:pt x="19812" y="39611"/>
                  </a:lnTo>
                  <a:lnTo>
                    <a:pt x="19812" y="211836"/>
                  </a:lnTo>
                  <a:lnTo>
                    <a:pt x="21336" y="214884"/>
                  </a:lnTo>
                  <a:lnTo>
                    <a:pt x="309372" y="214884"/>
                  </a:lnTo>
                  <a:lnTo>
                    <a:pt x="312420" y="211836"/>
                  </a:lnTo>
                  <a:lnTo>
                    <a:pt x="312420" y="208775"/>
                  </a:lnTo>
                  <a:lnTo>
                    <a:pt x="312420" y="202679"/>
                  </a:lnTo>
                  <a:lnTo>
                    <a:pt x="312420" y="48755"/>
                  </a:lnTo>
                  <a:lnTo>
                    <a:pt x="312420" y="42659"/>
                  </a:lnTo>
                  <a:lnTo>
                    <a:pt x="312420" y="39611"/>
                  </a:lnTo>
                  <a:close/>
                </a:path>
                <a:path w="330834" h="294639">
                  <a:moveTo>
                    <a:pt x="330708" y="27432"/>
                  </a:moveTo>
                  <a:lnTo>
                    <a:pt x="329184" y="27432"/>
                  </a:lnTo>
                  <a:lnTo>
                    <a:pt x="329184" y="25908"/>
                  </a:lnTo>
                  <a:lnTo>
                    <a:pt x="327660" y="24384"/>
                  </a:lnTo>
                  <a:lnTo>
                    <a:pt x="327660" y="22860"/>
                  </a:lnTo>
                  <a:lnTo>
                    <a:pt x="326136" y="21336"/>
                  </a:lnTo>
                  <a:lnTo>
                    <a:pt x="324612" y="21336"/>
                  </a:lnTo>
                  <a:lnTo>
                    <a:pt x="324612" y="19812"/>
                  </a:lnTo>
                  <a:lnTo>
                    <a:pt x="321564" y="19812"/>
                  </a:lnTo>
                  <a:lnTo>
                    <a:pt x="318516" y="18288"/>
                  </a:lnTo>
                  <a:lnTo>
                    <a:pt x="318516" y="32004"/>
                  </a:lnTo>
                  <a:lnTo>
                    <a:pt x="318516" y="219456"/>
                  </a:lnTo>
                  <a:lnTo>
                    <a:pt x="315468" y="219456"/>
                  </a:lnTo>
                  <a:lnTo>
                    <a:pt x="313944" y="220980"/>
                  </a:lnTo>
                  <a:lnTo>
                    <a:pt x="254508" y="220980"/>
                  </a:lnTo>
                  <a:lnTo>
                    <a:pt x="249936" y="219443"/>
                  </a:lnTo>
                  <a:lnTo>
                    <a:pt x="246862" y="220980"/>
                  </a:lnTo>
                  <a:lnTo>
                    <a:pt x="233159" y="220980"/>
                  </a:lnTo>
                  <a:lnTo>
                    <a:pt x="230111" y="219443"/>
                  </a:lnTo>
                  <a:lnTo>
                    <a:pt x="227037" y="220980"/>
                  </a:lnTo>
                  <a:lnTo>
                    <a:pt x="105156" y="220980"/>
                  </a:lnTo>
                  <a:lnTo>
                    <a:pt x="102108" y="219456"/>
                  </a:lnTo>
                  <a:lnTo>
                    <a:pt x="99060" y="220980"/>
                  </a:lnTo>
                  <a:lnTo>
                    <a:pt x="92837" y="220980"/>
                  </a:lnTo>
                  <a:lnTo>
                    <a:pt x="92837" y="233172"/>
                  </a:lnTo>
                  <a:lnTo>
                    <a:pt x="68580" y="280416"/>
                  </a:lnTo>
                  <a:lnTo>
                    <a:pt x="67056" y="281940"/>
                  </a:lnTo>
                  <a:lnTo>
                    <a:pt x="64008" y="281940"/>
                  </a:lnTo>
                  <a:lnTo>
                    <a:pt x="64008" y="280416"/>
                  </a:lnTo>
                  <a:lnTo>
                    <a:pt x="62484" y="280416"/>
                  </a:lnTo>
                  <a:lnTo>
                    <a:pt x="62484" y="277368"/>
                  </a:lnTo>
                  <a:lnTo>
                    <a:pt x="84582" y="233172"/>
                  </a:lnTo>
                  <a:lnTo>
                    <a:pt x="92837" y="233172"/>
                  </a:lnTo>
                  <a:lnTo>
                    <a:pt x="92837" y="220980"/>
                  </a:lnTo>
                  <a:lnTo>
                    <a:pt x="85344" y="220980"/>
                  </a:lnTo>
                  <a:lnTo>
                    <a:pt x="82296" y="219456"/>
                  </a:lnTo>
                  <a:lnTo>
                    <a:pt x="77724" y="220980"/>
                  </a:lnTo>
                  <a:lnTo>
                    <a:pt x="18288" y="220980"/>
                  </a:lnTo>
                  <a:lnTo>
                    <a:pt x="15240" y="219456"/>
                  </a:lnTo>
                  <a:lnTo>
                    <a:pt x="13716" y="219456"/>
                  </a:lnTo>
                  <a:lnTo>
                    <a:pt x="12192" y="217932"/>
                  </a:lnTo>
                  <a:lnTo>
                    <a:pt x="12192" y="33528"/>
                  </a:lnTo>
                  <a:lnTo>
                    <a:pt x="13716" y="32004"/>
                  </a:lnTo>
                  <a:lnTo>
                    <a:pt x="15240" y="30480"/>
                  </a:lnTo>
                  <a:lnTo>
                    <a:pt x="316992" y="30480"/>
                  </a:lnTo>
                  <a:lnTo>
                    <a:pt x="318516" y="32004"/>
                  </a:lnTo>
                  <a:lnTo>
                    <a:pt x="318516" y="18288"/>
                  </a:lnTo>
                  <a:lnTo>
                    <a:pt x="181356" y="18288"/>
                  </a:lnTo>
                  <a:lnTo>
                    <a:pt x="181356" y="12192"/>
                  </a:lnTo>
                  <a:lnTo>
                    <a:pt x="181356" y="10668"/>
                  </a:lnTo>
                  <a:lnTo>
                    <a:pt x="179832" y="9144"/>
                  </a:lnTo>
                  <a:lnTo>
                    <a:pt x="179832" y="7620"/>
                  </a:lnTo>
                  <a:lnTo>
                    <a:pt x="175260" y="3048"/>
                  </a:lnTo>
                  <a:lnTo>
                    <a:pt x="175260" y="1524"/>
                  </a:lnTo>
                  <a:lnTo>
                    <a:pt x="172212" y="1524"/>
                  </a:lnTo>
                  <a:lnTo>
                    <a:pt x="170688" y="0"/>
                  </a:lnTo>
                  <a:lnTo>
                    <a:pt x="169164" y="0"/>
                  </a:lnTo>
                  <a:lnTo>
                    <a:pt x="169164" y="13716"/>
                  </a:lnTo>
                  <a:lnTo>
                    <a:pt x="169164" y="18288"/>
                  </a:lnTo>
                  <a:lnTo>
                    <a:pt x="163068" y="18288"/>
                  </a:lnTo>
                  <a:lnTo>
                    <a:pt x="163068" y="15240"/>
                  </a:lnTo>
                  <a:lnTo>
                    <a:pt x="163068" y="13716"/>
                  </a:lnTo>
                  <a:lnTo>
                    <a:pt x="163068" y="12192"/>
                  </a:lnTo>
                  <a:lnTo>
                    <a:pt x="164592" y="12192"/>
                  </a:lnTo>
                  <a:lnTo>
                    <a:pt x="167640" y="12192"/>
                  </a:lnTo>
                  <a:lnTo>
                    <a:pt x="169164" y="13716"/>
                  </a:lnTo>
                  <a:lnTo>
                    <a:pt x="169164" y="0"/>
                  </a:lnTo>
                  <a:lnTo>
                    <a:pt x="161544" y="0"/>
                  </a:lnTo>
                  <a:lnTo>
                    <a:pt x="160020" y="1524"/>
                  </a:lnTo>
                  <a:lnTo>
                    <a:pt x="156972" y="1524"/>
                  </a:lnTo>
                  <a:lnTo>
                    <a:pt x="156972" y="3048"/>
                  </a:lnTo>
                  <a:lnTo>
                    <a:pt x="153924" y="6096"/>
                  </a:lnTo>
                  <a:lnTo>
                    <a:pt x="152400" y="6096"/>
                  </a:lnTo>
                  <a:lnTo>
                    <a:pt x="152400" y="9144"/>
                  </a:lnTo>
                  <a:lnTo>
                    <a:pt x="150876" y="10668"/>
                  </a:lnTo>
                  <a:lnTo>
                    <a:pt x="150876" y="18288"/>
                  </a:lnTo>
                  <a:lnTo>
                    <a:pt x="12192" y="18288"/>
                  </a:lnTo>
                  <a:lnTo>
                    <a:pt x="10668" y="19812"/>
                  </a:lnTo>
                  <a:lnTo>
                    <a:pt x="7620" y="19812"/>
                  </a:lnTo>
                  <a:lnTo>
                    <a:pt x="7620" y="21336"/>
                  </a:lnTo>
                  <a:lnTo>
                    <a:pt x="6096" y="21336"/>
                  </a:lnTo>
                  <a:lnTo>
                    <a:pt x="4572" y="22860"/>
                  </a:lnTo>
                  <a:lnTo>
                    <a:pt x="4572" y="24384"/>
                  </a:lnTo>
                  <a:lnTo>
                    <a:pt x="3048" y="25908"/>
                  </a:lnTo>
                  <a:lnTo>
                    <a:pt x="1524" y="25908"/>
                  </a:lnTo>
                  <a:lnTo>
                    <a:pt x="1524" y="30480"/>
                  </a:lnTo>
                  <a:lnTo>
                    <a:pt x="0" y="32004"/>
                  </a:lnTo>
                  <a:lnTo>
                    <a:pt x="0" y="219456"/>
                  </a:lnTo>
                  <a:lnTo>
                    <a:pt x="1524" y="219456"/>
                  </a:lnTo>
                  <a:lnTo>
                    <a:pt x="1524" y="224028"/>
                  </a:lnTo>
                  <a:lnTo>
                    <a:pt x="4572" y="227076"/>
                  </a:lnTo>
                  <a:lnTo>
                    <a:pt x="4572" y="228600"/>
                  </a:lnTo>
                  <a:lnTo>
                    <a:pt x="6096" y="228600"/>
                  </a:lnTo>
                  <a:lnTo>
                    <a:pt x="9144" y="231648"/>
                  </a:lnTo>
                  <a:lnTo>
                    <a:pt x="12192" y="231648"/>
                  </a:lnTo>
                  <a:lnTo>
                    <a:pt x="15240" y="233172"/>
                  </a:lnTo>
                  <a:lnTo>
                    <a:pt x="71628" y="233172"/>
                  </a:lnTo>
                  <a:lnTo>
                    <a:pt x="51816" y="272796"/>
                  </a:lnTo>
                  <a:lnTo>
                    <a:pt x="51816" y="274320"/>
                  </a:lnTo>
                  <a:lnTo>
                    <a:pt x="50292" y="277368"/>
                  </a:lnTo>
                  <a:lnTo>
                    <a:pt x="50292" y="281940"/>
                  </a:lnTo>
                  <a:lnTo>
                    <a:pt x="51816" y="283464"/>
                  </a:lnTo>
                  <a:lnTo>
                    <a:pt x="51816" y="284988"/>
                  </a:lnTo>
                  <a:lnTo>
                    <a:pt x="53340" y="286512"/>
                  </a:lnTo>
                  <a:lnTo>
                    <a:pt x="53340" y="289560"/>
                  </a:lnTo>
                  <a:lnTo>
                    <a:pt x="54864" y="289560"/>
                  </a:lnTo>
                  <a:lnTo>
                    <a:pt x="56388" y="291084"/>
                  </a:lnTo>
                  <a:lnTo>
                    <a:pt x="57912" y="291084"/>
                  </a:lnTo>
                  <a:lnTo>
                    <a:pt x="57912" y="292608"/>
                  </a:lnTo>
                  <a:lnTo>
                    <a:pt x="59436" y="292608"/>
                  </a:lnTo>
                  <a:lnTo>
                    <a:pt x="60960" y="294132"/>
                  </a:lnTo>
                  <a:lnTo>
                    <a:pt x="71628" y="294132"/>
                  </a:lnTo>
                  <a:lnTo>
                    <a:pt x="73152" y="292608"/>
                  </a:lnTo>
                  <a:lnTo>
                    <a:pt x="74676" y="292608"/>
                  </a:lnTo>
                  <a:lnTo>
                    <a:pt x="74676" y="291084"/>
                  </a:lnTo>
                  <a:lnTo>
                    <a:pt x="77724" y="289560"/>
                  </a:lnTo>
                  <a:lnTo>
                    <a:pt x="77724" y="288036"/>
                  </a:lnTo>
                  <a:lnTo>
                    <a:pt x="79248" y="286512"/>
                  </a:lnTo>
                  <a:lnTo>
                    <a:pt x="80772" y="283464"/>
                  </a:lnTo>
                  <a:lnTo>
                    <a:pt x="105918" y="233172"/>
                  </a:lnTo>
                  <a:lnTo>
                    <a:pt x="226301" y="233172"/>
                  </a:lnTo>
                  <a:lnTo>
                    <a:pt x="252984" y="286499"/>
                  </a:lnTo>
                  <a:lnTo>
                    <a:pt x="254508" y="288023"/>
                  </a:lnTo>
                  <a:lnTo>
                    <a:pt x="254508" y="289547"/>
                  </a:lnTo>
                  <a:lnTo>
                    <a:pt x="256032" y="291071"/>
                  </a:lnTo>
                  <a:lnTo>
                    <a:pt x="257556" y="291071"/>
                  </a:lnTo>
                  <a:lnTo>
                    <a:pt x="257556" y="292595"/>
                  </a:lnTo>
                  <a:lnTo>
                    <a:pt x="259080" y="292595"/>
                  </a:lnTo>
                  <a:lnTo>
                    <a:pt x="260604" y="294119"/>
                  </a:lnTo>
                  <a:lnTo>
                    <a:pt x="271272" y="294119"/>
                  </a:lnTo>
                  <a:lnTo>
                    <a:pt x="272796" y="292595"/>
                  </a:lnTo>
                  <a:lnTo>
                    <a:pt x="274320" y="292595"/>
                  </a:lnTo>
                  <a:lnTo>
                    <a:pt x="274320" y="291071"/>
                  </a:lnTo>
                  <a:lnTo>
                    <a:pt x="275844" y="289547"/>
                  </a:lnTo>
                  <a:lnTo>
                    <a:pt x="277368" y="289547"/>
                  </a:lnTo>
                  <a:lnTo>
                    <a:pt x="277368" y="288023"/>
                  </a:lnTo>
                  <a:lnTo>
                    <a:pt x="278892" y="288023"/>
                  </a:lnTo>
                  <a:lnTo>
                    <a:pt x="278892" y="286499"/>
                  </a:lnTo>
                  <a:lnTo>
                    <a:pt x="280416" y="284975"/>
                  </a:lnTo>
                  <a:lnTo>
                    <a:pt x="280416" y="283451"/>
                  </a:lnTo>
                  <a:lnTo>
                    <a:pt x="280416" y="281927"/>
                  </a:lnTo>
                  <a:lnTo>
                    <a:pt x="281940" y="280403"/>
                  </a:lnTo>
                  <a:lnTo>
                    <a:pt x="281940" y="277355"/>
                  </a:lnTo>
                  <a:lnTo>
                    <a:pt x="280416" y="277355"/>
                  </a:lnTo>
                  <a:lnTo>
                    <a:pt x="280416" y="272783"/>
                  </a:lnTo>
                  <a:lnTo>
                    <a:pt x="269748" y="251460"/>
                  </a:lnTo>
                  <a:lnTo>
                    <a:pt x="269748" y="278879"/>
                  </a:lnTo>
                  <a:lnTo>
                    <a:pt x="268224" y="280403"/>
                  </a:lnTo>
                  <a:lnTo>
                    <a:pt x="268224" y="281927"/>
                  </a:lnTo>
                  <a:lnTo>
                    <a:pt x="266700" y="281927"/>
                  </a:lnTo>
                  <a:lnTo>
                    <a:pt x="265176" y="281927"/>
                  </a:lnTo>
                  <a:lnTo>
                    <a:pt x="263652" y="280403"/>
                  </a:lnTo>
                  <a:lnTo>
                    <a:pt x="263652" y="281927"/>
                  </a:lnTo>
                  <a:lnTo>
                    <a:pt x="262128" y="278879"/>
                  </a:lnTo>
                  <a:lnTo>
                    <a:pt x="263652" y="280403"/>
                  </a:lnTo>
                  <a:lnTo>
                    <a:pt x="262864" y="278879"/>
                  </a:lnTo>
                  <a:lnTo>
                    <a:pt x="239395" y="233172"/>
                  </a:lnTo>
                  <a:lnTo>
                    <a:pt x="246126" y="233172"/>
                  </a:lnTo>
                  <a:lnTo>
                    <a:pt x="268224" y="277355"/>
                  </a:lnTo>
                  <a:lnTo>
                    <a:pt x="269748" y="278879"/>
                  </a:lnTo>
                  <a:lnTo>
                    <a:pt x="269748" y="251460"/>
                  </a:lnTo>
                  <a:lnTo>
                    <a:pt x="260604" y="233172"/>
                  </a:lnTo>
                  <a:lnTo>
                    <a:pt x="316992" y="233172"/>
                  </a:lnTo>
                  <a:lnTo>
                    <a:pt x="318516" y="231648"/>
                  </a:lnTo>
                  <a:lnTo>
                    <a:pt x="321564" y="231648"/>
                  </a:lnTo>
                  <a:lnTo>
                    <a:pt x="324612" y="230124"/>
                  </a:lnTo>
                  <a:lnTo>
                    <a:pt x="329184" y="225552"/>
                  </a:lnTo>
                  <a:lnTo>
                    <a:pt x="329184" y="224028"/>
                  </a:lnTo>
                  <a:lnTo>
                    <a:pt x="330708" y="224028"/>
                  </a:lnTo>
                  <a:lnTo>
                    <a:pt x="330708" y="30480"/>
                  </a:lnTo>
                  <a:lnTo>
                    <a:pt x="330708" y="27432"/>
                  </a:lnTo>
                  <a:close/>
                </a:path>
              </a:pathLst>
            </a:custGeom>
            <a:solidFill>
              <a:srgbClr val="FF9700"/>
            </a:solidFill>
          </p:spPr>
          <p:txBody>
            <a:bodyPr wrap="square" lIns="0" tIns="0" rIns="0" bIns="0" rtlCol="0"/>
            <a:lstStyle/>
            <a:p>
              <a:endParaRPr/>
            </a:p>
          </p:txBody>
        </p:sp>
        <p:pic>
          <p:nvPicPr>
            <p:cNvPr id="17" name="object 17"/>
            <p:cNvPicPr/>
            <p:nvPr/>
          </p:nvPicPr>
          <p:blipFill>
            <a:blip r:embed="rId2" cstate="print"/>
            <a:stretch>
              <a:fillRect/>
            </a:stretch>
          </p:blipFill>
          <p:spPr>
            <a:xfrm>
              <a:off x="826007" y="2017775"/>
              <a:ext cx="190499" cy="105156"/>
            </a:xfrm>
            <a:prstGeom prst="rect">
              <a:avLst/>
            </a:prstGeom>
          </p:spPr>
        </p:pic>
      </p:grpSp>
      <p:pic>
        <p:nvPicPr>
          <p:cNvPr id="18" name="object 18"/>
          <p:cNvPicPr/>
          <p:nvPr/>
        </p:nvPicPr>
        <p:blipFill>
          <a:blip r:embed="rId3" cstate="print"/>
          <a:stretch>
            <a:fillRect/>
          </a:stretch>
        </p:blipFill>
        <p:spPr>
          <a:xfrm>
            <a:off x="8229600" y="1341120"/>
            <a:ext cx="1207007" cy="1182623"/>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1711183262"/>
              </p:ext>
            </p:extLst>
          </p:nvPr>
        </p:nvGraphicFramePr>
        <p:xfrm>
          <a:off x="553686" y="2937498"/>
          <a:ext cx="8590314" cy="4225301"/>
        </p:xfrm>
        <a:graphic>
          <a:graphicData uri="http://schemas.openxmlformats.org/drawingml/2006/table">
            <a:tbl>
              <a:tblPr firstRow="1" bandRow="1">
                <a:tableStyleId>{2D5ABB26-0587-4C30-8999-92F81FD0307C}</a:tableStyleId>
              </a:tblPr>
              <a:tblGrid>
                <a:gridCol w="8590314">
                  <a:extLst>
                    <a:ext uri="{9D8B030D-6E8A-4147-A177-3AD203B41FA5}">
                      <a16:colId xmlns:a16="http://schemas.microsoft.com/office/drawing/2014/main" val="20000"/>
                    </a:ext>
                  </a:extLst>
                </a:gridCol>
              </a:tblGrid>
              <a:tr h="838172">
                <a:tc>
                  <a:txBody>
                    <a:bodyPr/>
                    <a:lstStyle/>
                    <a:p>
                      <a:pPr marL="91440" marR="148590" indent="-635">
                        <a:lnSpc>
                          <a:spcPct val="100000"/>
                        </a:lnSpc>
                        <a:spcBef>
                          <a:spcPts val="315"/>
                        </a:spcBef>
                      </a:pPr>
                      <a:r>
                        <a:rPr sz="2000" b="1" spc="-5" dirty="0">
                          <a:solidFill>
                            <a:srgbClr val="426293"/>
                          </a:solidFill>
                          <a:latin typeface="Arial"/>
                          <a:cs typeface="Arial"/>
                        </a:rPr>
                        <a:t>Responding</a:t>
                      </a:r>
                      <a:r>
                        <a:rPr sz="2000" b="1" spc="-45" dirty="0">
                          <a:solidFill>
                            <a:srgbClr val="426293"/>
                          </a:solidFill>
                          <a:latin typeface="Arial"/>
                          <a:cs typeface="Arial"/>
                        </a:rPr>
                        <a:t> </a:t>
                      </a:r>
                      <a:r>
                        <a:rPr sz="2000" b="1" spc="-5" dirty="0">
                          <a:solidFill>
                            <a:srgbClr val="426293"/>
                          </a:solidFill>
                          <a:latin typeface="Arial"/>
                          <a:cs typeface="Arial"/>
                        </a:rPr>
                        <a:t>to</a:t>
                      </a:r>
                      <a:r>
                        <a:rPr sz="2000" b="1" spc="-20" dirty="0">
                          <a:solidFill>
                            <a:srgbClr val="426293"/>
                          </a:solidFill>
                          <a:latin typeface="Arial"/>
                          <a:cs typeface="Arial"/>
                        </a:rPr>
                        <a:t> </a:t>
                      </a:r>
                      <a:r>
                        <a:rPr sz="2000" b="1" spc="-5" dirty="0">
                          <a:solidFill>
                            <a:srgbClr val="426293"/>
                          </a:solidFill>
                          <a:latin typeface="Arial"/>
                          <a:cs typeface="Arial"/>
                        </a:rPr>
                        <a:t>Non-Compliance</a:t>
                      </a:r>
                      <a:r>
                        <a:rPr sz="2000" b="1" spc="-40" dirty="0">
                          <a:solidFill>
                            <a:srgbClr val="426293"/>
                          </a:solidFill>
                          <a:latin typeface="Arial"/>
                          <a:cs typeface="Arial"/>
                        </a:rPr>
                        <a:t> </a:t>
                      </a:r>
                      <a:r>
                        <a:rPr sz="2000" b="1" spc="-10" dirty="0">
                          <a:solidFill>
                            <a:srgbClr val="426293"/>
                          </a:solidFill>
                          <a:latin typeface="Arial"/>
                          <a:cs typeface="Arial"/>
                        </a:rPr>
                        <a:t>of </a:t>
                      </a:r>
                      <a:r>
                        <a:rPr sz="2000" b="1" spc="5" dirty="0">
                          <a:solidFill>
                            <a:srgbClr val="426293"/>
                          </a:solidFill>
                          <a:latin typeface="Arial"/>
                          <a:cs typeface="Arial"/>
                        </a:rPr>
                        <a:t>Laws </a:t>
                      </a:r>
                      <a:r>
                        <a:rPr sz="2000" b="1" spc="-375" dirty="0">
                          <a:solidFill>
                            <a:srgbClr val="426293"/>
                          </a:solidFill>
                          <a:latin typeface="Arial"/>
                          <a:cs typeface="Arial"/>
                        </a:rPr>
                        <a:t> </a:t>
                      </a:r>
                      <a:r>
                        <a:rPr sz="2000" b="1" spc="-5" dirty="0">
                          <a:solidFill>
                            <a:srgbClr val="426293"/>
                          </a:solidFill>
                          <a:latin typeface="Arial"/>
                          <a:cs typeface="Arial"/>
                        </a:rPr>
                        <a:t>and</a:t>
                      </a:r>
                      <a:r>
                        <a:rPr sz="2000" b="1" spc="-20" dirty="0">
                          <a:solidFill>
                            <a:srgbClr val="426293"/>
                          </a:solidFill>
                          <a:latin typeface="Arial"/>
                          <a:cs typeface="Arial"/>
                        </a:rPr>
                        <a:t> </a:t>
                      </a:r>
                      <a:r>
                        <a:rPr sz="2000" b="1" spc="-5" dirty="0">
                          <a:solidFill>
                            <a:srgbClr val="426293"/>
                          </a:solidFill>
                          <a:latin typeface="Arial"/>
                          <a:cs typeface="Arial"/>
                        </a:rPr>
                        <a:t>Regulations</a:t>
                      </a:r>
                      <a:r>
                        <a:rPr sz="2000" b="1" spc="-65" dirty="0">
                          <a:solidFill>
                            <a:srgbClr val="426293"/>
                          </a:solidFill>
                          <a:latin typeface="Arial"/>
                          <a:cs typeface="Arial"/>
                        </a:rPr>
                        <a:t> </a:t>
                      </a:r>
                      <a:r>
                        <a:rPr sz="2000" b="1" spc="-10" dirty="0">
                          <a:solidFill>
                            <a:srgbClr val="426293"/>
                          </a:solidFill>
                          <a:latin typeface="Arial"/>
                          <a:cs typeface="Arial"/>
                        </a:rPr>
                        <a:t>(NOCLAR)</a:t>
                      </a:r>
                      <a:endParaRPr sz="2000" dirty="0">
                        <a:latin typeface="Arial"/>
                        <a:cs typeface="Arial"/>
                      </a:endParaRPr>
                    </a:p>
                  </a:txBody>
                  <a:tcPr marL="0" marR="0" marT="40005"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0"/>
                  </a:ext>
                </a:extLst>
              </a:tr>
              <a:tr h="639409">
                <a:tc>
                  <a:txBody>
                    <a:bodyPr/>
                    <a:lstStyle/>
                    <a:p>
                      <a:pPr marL="91440" marR="518159">
                        <a:lnSpc>
                          <a:spcPct val="100000"/>
                        </a:lnSpc>
                        <a:spcBef>
                          <a:spcPts val="300"/>
                        </a:spcBef>
                      </a:pPr>
                      <a:r>
                        <a:rPr sz="2000" b="1" spc="-5" dirty="0">
                          <a:solidFill>
                            <a:srgbClr val="426293"/>
                          </a:solidFill>
                          <a:latin typeface="Arial"/>
                          <a:cs typeface="Arial"/>
                        </a:rPr>
                        <a:t>Restrictions</a:t>
                      </a:r>
                      <a:r>
                        <a:rPr sz="2000" b="1" spc="-45" dirty="0">
                          <a:solidFill>
                            <a:srgbClr val="426293"/>
                          </a:solidFill>
                          <a:latin typeface="Arial"/>
                          <a:cs typeface="Arial"/>
                        </a:rPr>
                        <a:t> </a:t>
                      </a:r>
                      <a:r>
                        <a:rPr sz="2000" b="1" spc="-10" dirty="0">
                          <a:solidFill>
                            <a:srgbClr val="426293"/>
                          </a:solidFill>
                          <a:latin typeface="Arial"/>
                          <a:cs typeface="Arial"/>
                        </a:rPr>
                        <a:t>on</a:t>
                      </a:r>
                      <a:r>
                        <a:rPr sz="2000" b="1" spc="-25" dirty="0">
                          <a:solidFill>
                            <a:srgbClr val="426293"/>
                          </a:solidFill>
                          <a:latin typeface="Arial"/>
                          <a:cs typeface="Arial"/>
                        </a:rPr>
                        <a:t> </a:t>
                      </a:r>
                      <a:r>
                        <a:rPr sz="2000" b="1" dirty="0">
                          <a:solidFill>
                            <a:srgbClr val="426293"/>
                          </a:solidFill>
                          <a:latin typeface="Arial"/>
                          <a:cs typeface="Arial"/>
                        </a:rPr>
                        <a:t>Taxation</a:t>
                      </a:r>
                      <a:r>
                        <a:rPr sz="2000" b="1" spc="-50" dirty="0">
                          <a:solidFill>
                            <a:srgbClr val="426293"/>
                          </a:solidFill>
                          <a:latin typeface="Arial"/>
                          <a:cs typeface="Arial"/>
                        </a:rPr>
                        <a:t> </a:t>
                      </a:r>
                      <a:r>
                        <a:rPr sz="2000" b="1" dirty="0">
                          <a:solidFill>
                            <a:srgbClr val="426293"/>
                          </a:solidFill>
                          <a:latin typeface="Arial"/>
                          <a:cs typeface="Arial"/>
                        </a:rPr>
                        <a:t>services</a:t>
                      </a:r>
                      <a:r>
                        <a:rPr sz="2000" b="1" spc="-55" dirty="0">
                          <a:solidFill>
                            <a:srgbClr val="426293"/>
                          </a:solidFill>
                          <a:latin typeface="Arial"/>
                          <a:cs typeface="Arial"/>
                        </a:rPr>
                        <a:t> </a:t>
                      </a:r>
                      <a:r>
                        <a:rPr sz="2000" b="1" spc="-5" dirty="0">
                          <a:solidFill>
                            <a:srgbClr val="426293"/>
                          </a:solidFill>
                          <a:latin typeface="Arial"/>
                          <a:cs typeface="Arial"/>
                        </a:rPr>
                        <a:t>to </a:t>
                      </a:r>
                      <a:r>
                        <a:rPr sz="2000" b="1" spc="-375" dirty="0">
                          <a:solidFill>
                            <a:srgbClr val="426293"/>
                          </a:solidFill>
                          <a:latin typeface="Arial"/>
                          <a:cs typeface="Arial"/>
                        </a:rPr>
                        <a:t> </a:t>
                      </a:r>
                      <a:r>
                        <a:rPr sz="2000" b="1" spc="-10" dirty="0">
                          <a:solidFill>
                            <a:srgbClr val="426293"/>
                          </a:solidFill>
                          <a:latin typeface="Arial"/>
                          <a:cs typeface="Arial"/>
                        </a:rPr>
                        <a:t>Audit</a:t>
                      </a:r>
                      <a:r>
                        <a:rPr sz="2000" b="1" spc="5" dirty="0">
                          <a:solidFill>
                            <a:srgbClr val="426293"/>
                          </a:solidFill>
                          <a:latin typeface="Arial"/>
                          <a:cs typeface="Arial"/>
                        </a:rPr>
                        <a:t> </a:t>
                      </a:r>
                      <a:r>
                        <a:rPr sz="2000" b="1" dirty="0">
                          <a:solidFill>
                            <a:srgbClr val="426293"/>
                          </a:solidFill>
                          <a:latin typeface="Arial"/>
                          <a:cs typeface="Arial"/>
                        </a:rPr>
                        <a:t>clients</a:t>
                      </a:r>
                      <a:endParaRPr sz="2000" dirty="0">
                        <a:latin typeface="Arial"/>
                        <a:cs typeface="Arial"/>
                      </a:endParaRPr>
                    </a:p>
                  </a:txBody>
                  <a:tcPr marL="0" marR="0" marT="38100"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1"/>
                  </a:ext>
                </a:extLst>
              </a:tr>
              <a:tr h="836533">
                <a:tc>
                  <a:txBody>
                    <a:bodyPr/>
                    <a:lstStyle/>
                    <a:p>
                      <a:pPr marL="91440" marR="584835" indent="-635">
                        <a:lnSpc>
                          <a:spcPct val="100000"/>
                        </a:lnSpc>
                        <a:spcBef>
                          <a:spcPts val="305"/>
                        </a:spcBef>
                      </a:pPr>
                      <a:r>
                        <a:rPr sz="2000" b="1" spc="-5" dirty="0">
                          <a:solidFill>
                            <a:srgbClr val="426293"/>
                          </a:solidFill>
                          <a:latin typeface="Arial"/>
                          <a:cs typeface="Arial"/>
                        </a:rPr>
                        <a:t>Prohibition on Management </a:t>
                      </a:r>
                      <a:r>
                        <a:rPr sz="2000" b="1" dirty="0">
                          <a:solidFill>
                            <a:srgbClr val="426293"/>
                          </a:solidFill>
                          <a:latin typeface="Arial"/>
                          <a:cs typeface="Arial"/>
                        </a:rPr>
                        <a:t> </a:t>
                      </a:r>
                      <a:r>
                        <a:rPr sz="2000" b="1" spc="-5" dirty="0">
                          <a:solidFill>
                            <a:srgbClr val="426293"/>
                          </a:solidFill>
                          <a:latin typeface="Arial"/>
                          <a:cs typeface="Arial"/>
                        </a:rPr>
                        <a:t>Responsibilities</a:t>
                      </a:r>
                      <a:r>
                        <a:rPr sz="2000" b="1" spc="-55" dirty="0">
                          <a:solidFill>
                            <a:srgbClr val="426293"/>
                          </a:solidFill>
                          <a:latin typeface="Arial"/>
                          <a:cs typeface="Arial"/>
                        </a:rPr>
                        <a:t> </a:t>
                      </a:r>
                      <a:r>
                        <a:rPr sz="2000" b="1" spc="-5" dirty="0">
                          <a:solidFill>
                            <a:srgbClr val="426293"/>
                          </a:solidFill>
                          <a:latin typeface="Arial"/>
                          <a:cs typeface="Arial"/>
                        </a:rPr>
                        <a:t>to</a:t>
                      </a:r>
                      <a:r>
                        <a:rPr sz="2000" b="1" spc="-20" dirty="0">
                          <a:solidFill>
                            <a:srgbClr val="426293"/>
                          </a:solidFill>
                          <a:latin typeface="Arial"/>
                          <a:cs typeface="Arial"/>
                        </a:rPr>
                        <a:t> </a:t>
                      </a:r>
                      <a:r>
                        <a:rPr sz="2000" b="1" spc="-5" dirty="0">
                          <a:solidFill>
                            <a:srgbClr val="426293"/>
                          </a:solidFill>
                          <a:latin typeface="Arial"/>
                          <a:cs typeface="Arial"/>
                        </a:rPr>
                        <a:t>the</a:t>
                      </a:r>
                      <a:r>
                        <a:rPr sz="2000" b="1" spc="-25" dirty="0">
                          <a:solidFill>
                            <a:srgbClr val="426293"/>
                          </a:solidFill>
                          <a:latin typeface="Arial"/>
                          <a:cs typeface="Arial"/>
                        </a:rPr>
                        <a:t> </a:t>
                      </a:r>
                      <a:r>
                        <a:rPr sz="2000" b="1" spc="-5" dirty="0">
                          <a:solidFill>
                            <a:srgbClr val="426293"/>
                          </a:solidFill>
                          <a:latin typeface="Arial"/>
                          <a:cs typeface="Arial"/>
                        </a:rPr>
                        <a:t>audit</a:t>
                      </a:r>
                      <a:r>
                        <a:rPr sz="2000" b="1" spc="-35" dirty="0">
                          <a:solidFill>
                            <a:srgbClr val="426293"/>
                          </a:solidFill>
                          <a:latin typeface="Arial"/>
                          <a:cs typeface="Arial"/>
                        </a:rPr>
                        <a:t> </a:t>
                      </a:r>
                      <a:r>
                        <a:rPr sz="2000" b="1" dirty="0">
                          <a:solidFill>
                            <a:srgbClr val="426293"/>
                          </a:solidFill>
                          <a:latin typeface="Arial"/>
                          <a:cs typeface="Arial"/>
                        </a:rPr>
                        <a:t>clients</a:t>
                      </a:r>
                      <a:endParaRPr sz="2000" dirty="0">
                        <a:latin typeface="Arial"/>
                        <a:cs typeface="Arial"/>
                      </a:endParaRPr>
                    </a:p>
                  </a:txBody>
                  <a:tcPr marL="0" marR="0" marT="38735"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2"/>
                  </a:ext>
                </a:extLst>
              </a:tr>
              <a:tr h="1092107">
                <a:tc>
                  <a:txBody>
                    <a:bodyPr/>
                    <a:lstStyle/>
                    <a:p>
                      <a:pPr marL="91440" marR="222885">
                        <a:lnSpc>
                          <a:spcPct val="100000"/>
                        </a:lnSpc>
                        <a:spcBef>
                          <a:spcPts val="305"/>
                        </a:spcBef>
                      </a:pPr>
                      <a:r>
                        <a:rPr sz="2000" b="1" dirty="0">
                          <a:solidFill>
                            <a:srgbClr val="426293"/>
                          </a:solidFill>
                          <a:latin typeface="Arial"/>
                          <a:cs typeface="Arial"/>
                        </a:rPr>
                        <a:t>15 % restriction </a:t>
                      </a:r>
                      <a:r>
                        <a:rPr sz="2000" b="1" spc="-5" dirty="0">
                          <a:solidFill>
                            <a:srgbClr val="426293"/>
                          </a:solidFill>
                          <a:latin typeface="Arial"/>
                          <a:cs typeface="Arial"/>
                        </a:rPr>
                        <a:t>on Fees from single </a:t>
                      </a:r>
                      <a:r>
                        <a:rPr sz="2000" b="1" dirty="0">
                          <a:solidFill>
                            <a:srgbClr val="426293"/>
                          </a:solidFill>
                          <a:latin typeface="Arial"/>
                          <a:cs typeface="Arial"/>
                        </a:rPr>
                        <a:t> client</a:t>
                      </a:r>
                      <a:r>
                        <a:rPr sz="2000" b="1" spc="-50" dirty="0">
                          <a:solidFill>
                            <a:srgbClr val="426293"/>
                          </a:solidFill>
                          <a:latin typeface="Arial"/>
                          <a:cs typeface="Arial"/>
                        </a:rPr>
                        <a:t> </a:t>
                      </a:r>
                      <a:r>
                        <a:rPr sz="2000" b="1" dirty="0">
                          <a:solidFill>
                            <a:srgbClr val="426293"/>
                          </a:solidFill>
                          <a:latin typeface="Arial"/>
                          <a:cs typeface="Arial"/>
                        </a:rPr>
                        <a:t>–</a:t>
                      </a:r>
                      <a:r>
                        <a:rPr sz="2000" b="1" spc="380" dirty="0">
                          <a:solidFill>
                            <a:srgbClr val="426293"/>
                          </a:solidFill>
                          <a:latin typeface="Arial"/>
                          <a:cs typeface="Arial"/>
                        </a:rPr>
                        <a:t> </a:t>
                      </a:r>
                      <a:r>
                        <a:rPr lang="en-IN" sz="2000" b="1" dirty="0">
                          <a:solidFill>
                            <a:srgbClr val="426293"/>
                          </a:solidFill>
                          <a:latin typeface="Arial"/>
                          <a:cs typeface="Arial"/>
                        </a:rPr>
                        <a:t>If</a:t>
                      </a:r>
                      <a:r>
                        <a:rPr sz="2000" b="1" spc="-5" dirty="0">
                          <a:solidFill>
                            <a:srgbClr val="426293"/>
                          </a:solidFill>
                          <a:latin typeface="Arial"/>
                          <a:cs typeface="Arial"/>
                        </a:rPr>
                        <a:t> </a:t>
                      </a:r>
                      <a:r>
                        <a:rPr sz="2000" b="1" dirty="0">
                          <a:solidFill>
                            <a:srgbClr val="426293"/>
                          </a:solidFill>
                          <a:latin typeface="Arial"/>
                          <a:cs typeface="Arial"/>
                        </a:rPr>
                        <a:t>it</a:t>
                      </a:r>
                      <a:r>
                        <a:rPr sz="2000" b="1" spc="-40" dirty="0">
                          <a:solidFill>
                            <a:srgbClr val="426293"/>
                          </a:solidFill>
                          <a:latin typeface="Arial"/>
                          <a:cs typeface="Arial"/>
                        </a:rPr>
                        <a:t> </a:t>
                      </a:r>
                      <a:r>
                        <a:rPr sz="2000" b="1" dirty="0">
                          <a:solidFill>
                            <a:srgbClr val="426293"/>
                          </a:solidFill>
                          <a:latin typeface="Arial"/>
                          <a:cs typeface="Arial"/>
                        </a:rPr>
                        <a:t>is</a:t>
                      </a:r>
                      <a:r>
                        <a:rPr sz="2000" b="1" spc="-20" dirty="0">
                          <a:solidFill>
                            <a:srgbClr val="426293"/>
                          </a:solidFill>
                          <a:latin typeface="Arial"/>
                          <a:cs typeface="Arial"/>
                        </a:rPr>
                        <a:t> </a:t>
                      </a:r>
                      <a:r>
                        <a:rPr sz="2000" b="1" spc="-5" dirty="0">
                          <a:solidFill>
                            <a:srgbClr val="426293"/>
                          </a:solidFill>
                          <a:latin typeface="Arial"/>
                          <a:cs typeface="Arial"/>
                        </a:rPr>
                        <a:t>consecutively</a:t>
                      </a:r>
                      <a:r>
                        <a:rPr sz="2000" b="1" spc="-50" dirty="0">
                          <a:solidFill>
                            <a:srgbClr val="426293"/>
                          </a:solidFill>
                          <a:latin typeface="Arial"/>
                          <a:cs typeface="Arial"/>
                        </a:rPr>
                        <a:t> </a:t>
                      </a:r>
                      <a:r>
                        <a:rPr sz="2000" b="1" spc="-5" dirty="0">
                          <a:solidFill>
                            <a:srgbClr val="426293"/>
                          </a:solidFill>
                          <a:latin typeface="Arial"/>
                          <a:cs typeface="Arial"/>
                        </a:rPr>
                        <a:t>for</a:t>
                      </a:r>
                      <a:r>
                        <a:rPr sz="2000" b="1" dirty="0">
                          <a:solidFill>
                            <a:srgbClr val="426293"/>
                          </a:solidFill>
                          <a:latin typeface="Arial"/>
                          <a:cs typeface="Arial"/>
                        </a:rPr>
                        <a:t> 2 </a:t>
                      </a:r>
                      <a:r>
                        <a:rPr sz="2000" b="1" spc="-370" dirty="0">
                          <a:solidFill>
                            <a:srgbClr val="426293"/>
                          </a:solidFill>
                          <a:latin typeface="Arial"/>
                          <a:cs typeface="Arial"/>
                        </a:rPr>
                        <a:t> </a:t>
                      </a:r>
                      <a:r>
                        <a:rPr sz="2000" b="1" spc="-10" dirty="0">
                          <a:solidFill>
                            <a:srgbClr val="426293"/>
                          </a:solidFill>
                          <a:latin typeface="Arial"/>
                          <a:cs typeface="Arial"/>
                        </a:rPr>
                        <a:t>years </a:t>
                      </a:r>
                      <a:r>
                        <a:rPr sz="2000" b="1" dirty="0">
                          <a:solidFill>
                            <a:srgbClr val="426293"/>
                          </a:solidFill>
                          <a:latin typeface="Arial"/>
                          <a:cs typeface="Arial"/>
                        </a:rPr>
                        <a:t>– </a:t>
                      </a:r>
                      <a:r>
                        <a:rPr lang="en-US" sz="2000" b="1" dirty="0">
                          <a:solidFill>
                            <a:srgbClr val="426293"/>
                          </a:solidFill>
                          <a:latin typeface="Arial"/>
                          <a:cs typeface="Arial"/>
                        </a:rPr>
                        <a:t>D</a:t>
                      </a:r>
                      <a:r>
                        <a:rPr sz="2000" b="1" spc="-5" dirty="0">
                          <a:solidFill>
                            <a:srgbClr val="426293"/>
                          </a:solidFill>
                          <a:latin typeface="Arial"/>
                          <a:cs typeface="Arial"/>
                        </a:rPr>
                        <a:t>uty to communicate </a:t>
                      </a:r>
                      <a:r>
                        <a:rPr sz="2000" b="1" dirty="0">
                          <a:solidFill>
                            <a:srgbClr val="426293"/>
                          </a:solidFill>
                          <a:latin typeface="Arial"/>
                          <a:cs typeface="Arial"/>
                        </a:rPr>
                        <a:t> </a:t>
                      </a:r>
                      <a:r>
                        <a:rPr lang="en-US" sz="2000" b="1" dirty="0">
                          <a:solidFill>
                            <a:srgbClr val="426293"/>
                          </a:solidFill>
                          <a:latin typeface="Arial"/>
                          <a:cs typeface="Arial"/>
                        </a:rPr>
                        <a:t>to </a:t>
                      </a:r>
                      <a:r>
                        <a:rPr sz="2000" b="1" spc="-5" dirty="0">
                          <a:solidFill>
                            <a:srgbClr val="426293"/>
                          </a:solidFill>
                          <a:latin typeface="Arial"/>
                          <a:cs typeface="Arial"/>
                        </a:rPr>
                        <a:t>TCWG</a:t>
                      </a:r>
                      <a:endParaRPr sz="2000" dirty="0">
                        <a:latin typeface="Arial"/>
                        <a:cs typeface="Arial"/>
                      </a:endParaRPr>
                    </a:p>
                  </a:txBody>
                  <a:tcPr marL="0" marR="0" marT="38735" marB="0">
                    <a:lnL w="9525">
                      <a:solidFill>
                        <a:srgbClr val="FFFFFF"/>
                      </a:solidFill>
                      <a:prstDash val="solid"/>
                    </a:lnL>
                    <a:lnR w="9525">
                      <a:solidFill>
                        <a:srgbClr val="C6D3E6"/>
                      </a:solidFill>
                      <a:prstDash val="solid"/>
                    </a:lnR>
                    <a:lnT w="9525">
                      <a:solidFill>
                        <a:srgbClr val="C6D3E6"/>
                      </a:solidFill>
                      <a:prstDash val="solid"/>
                    </a:lnT>
                    <a:lnB w="9525">
                      <a:solidFill>
                        <a:srgbClr val="C6D3E6"/>
                      </a:solidFill>
                      <a:prstDash val="solid"/>
                    </a:lnB>
                  </a:tcPr>
                </a:tc>
                <a:extLst>
                  <a:ext uri="{0D108BD9-81ED-4DB2-BD59-A6C34878D82A}">
                    <a16:rowId xmlns:a16="http://schemas.microsoft.com/office/drawing/2014/main" val="10003"/>
                  </a:ext>
                </a:extLst>
              </a:tr>
              <a:tr h="819080">
                <a:tc>
                  <a:txBody>
                    <a:bodyPr/>
                    <a:lstStyle/>
                    <a:p>
                      <a:pPr marL="91440" marR="358775" indent="-635">
                        <a:lnSpc>
                          <a:spcPct val="100000"/>
                        </a:lnSpc>
                        <a:spcBef>
                          <a:spcPts val="300"/>
                        </a:spcBef>
                      </a:pPr>
                      <a:endParaRPr sz="2000" dirty="0">
                        <a:solidFill>
                          <a:srgbClr val="C00000"/>
                        </a:solidFill>
                        <a:latin typeface="Arial"/>
                        <a:cs typeface="Arial"/>
                      </a:endParaRPr>
                    </a:p>
                  </a:txBody>
                  <a:tcPr marL="0" marR="0" marT="38100" marB="0">
                    <a:lnL w="9525">
                      <a:solidFill>
                        <a:srgbClr val="FFFFFF"/>
                      </a:solidFill>
                      <a:prstDash val="solid"/>
                    </a:lnL>
                    <a:lnR w="9525">
                      <a:solidFill>
                        <a:srgbClr val="C6D3E6"/>
                      </a:solidFill>
                      <a:prstDash val="solid"/>
                    </a:lnR>
                    <a:lnT w="9525">
                      <a:solidFill>
                        <a:srgbClr val="C6D3E6"/>
                      </a:solidFill>
                      <a:prstDash val="solid"/>
                    </a:lnT>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455843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462642" y="2640637"/>
            <a:ext cx="8986158" cy="4401205"/>
          </a:xfrm>
          <a:prstGeom prst="rect">
            <a:avLst/>
          </a:prstGeom>
        </p:spPr>
        <p:txBody>
          <a:bodyPr wrap="square">
            <a:spAutoFit/>
          </a:bodyPr>
          <a:lstStyle/>
          <a:p>
            <a:pPr algn="just"/>
            <a:r>
              <a:rPr lang="en-US" sz="2800" dirty="0">
                <a:latin typeface="Baskerville Old Face" panose="02020602080505020303" pitchFamily="18" charset="0"/>
              </a:rPr>
              <a:t>In case where Chartered Accountant in practice is a non-executive director in a company, he or a Firm in which he is a partner, should not accept the appointment as a statutory auditor of a Company which is a joint venture of the original Company, as it would impact independence.</a:t>
            </a:r>
            <a:br>
              <a:rPr lang="en-US" sz="2800" dirty="0">
                <a:latin typeface="Baskerville Old Face" panose="02020602080505020303" pitchFamily="18" charset="0"/>
              </a:rPr>
            </a:br>
            <a:endParaRPr lang="en-US" sz="2800" dirty="0">
              <a:latin typeface="Baskerville Old Face" panose="02020602080505020303" pitchFamily="18" charset="0"/>
            </a:endParaRPr>
          </a:p>
          <a:p>
            <a:pPr algn="just"/>
            <a:r>
              <a:rPr lang="en-US" sz="2800" dirty="0">
                <a:latin typeface="Baskerville Old Face" panose="02020602080505020303" pitchFamily="18" charset="0"/>
              </a:rPr>
              <a:t>A Chartered Accountant in practice may be an equity research adviser, but he cannot publish retail report, as it would amount to other business or occupation.</a:t>
            </a:r>
            <a:br>
              <a:rPr lang="en-US" sz="2800" dirty="0">
                <a:latin typeface="Baskerville Old Face" panose="02020602080505020303" pitchFamily="18" charset="0"/>
              </a:rPr>
            </a:br>
            <a:endParaRPr lang="en-US" sz="2800" dirty="0">
              <a:effectLst/>
              <a:latin typeface="Baskerville Old Face" panose="02020602080505020303" pitchFamily="18" charset="0"/>
            </a:endParaRPr>
          </a:p>
        </p:txBody>
      </p:sp>
      <p:sp>
        <p:nvSpPr>
          <p:cNvPr id="4" name="object 2">
            <a:extLst>
              <a:ext uri="{FF2B5EF4-FFF2-40B4-BE49-F238E27FC236}">
                <a16:creationId xmlns:a16="http://schemas.microsoft.com/office/drawing/2014/main" id="{DCAA3A84-193C-C341-1CA8-0283FD71E155}"/>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10640252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723900" y="3581400"/>
            <a:ext cx="8839200" cy="1384995"/>
          </a:xfrm>
          <a:prstGeom prst="rect">
            <a:avLst/>
          </a:prstGeom>
        </p:spPr>
        <p:txBody>
          <a:bodyPr wrap="square">
            <a:spAutoFit/>
          </a:bodyPr>
          <a:lstStyle/>
          <a:p>
            <a:r>
              <a:rPr lang="en-US" sz="2800" b="1" dirty="0">
                <a:latin typeface="Baskerville Old Face" panose="02020602080505020303" pitchFamily="18" charset="0"/>
              </a:rPr>
              <a:t>A Chartered Accountant in practice may engage himself as Registration Authority (RA) for obtaining digital signatures for clients. </a:t>
            </a:r>
          </a:p>
        </p:txBody>
      </p:sp>
      <p:sp>
        <p:nvSpPr>
          <p:cNvPr id="4" name="object 2">
            <a:extLst>
              <a:ext uri="{FF2B5EF4-FFF2-40B4-BE49-F238E27FC236}">
                <a16:creationId xmlns:a16="http://schemas.microsoft.com/office/drawing/2014/main" id="{1AA12F85-3772-308E-BBBA-A375353B50C5}"/>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10640252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Rectangle 2"/>
          <p:cNvSpPr/>
          <p:nvPr/>
        </p:nvSpPr>
        <p:spPr>
          <a:xfrm>
            <a:off x="381000" y="2667000"/>
            <a:ext cx="9677400" cy="5447645"/>
          </a:xfrm>
          <a:prstGeom prst="rect">
            <a:avLst/>
          </a:prstGeom>
        </p:spPr>
        <p:txBody>
          <a:bodyPr wrap="square">
            <a:spAutoFit/>
          </a:bodyPr>
          <a:lstStyle/>
          <a:p>
            <a:pPr algn="just"/>
            <a:r>
              <a:rPr lang="en-US" sz="2800" dirty="0">
                <a:latin typeface="Baskerville Old Face" panose="02020602080505020303" pitchFamily="18" charset="0"/>
              </a:rPr>
              <a:t>A chartered accountant in practice cannot become Financial Advisors and receive fees/commission from Financial Institutions such as Mutual Funds, Insurance Companies, NBFCs </a:t>
            </a:r>
            <a:r>
              <a:rPr lang="en-US" sz="2800" dirty="0" err="1">
                <a:latin typeface="Baskerville Old Face" panose="02020602080505020303" pitchFamily="18" charset="0"/>
              </a:rPr>
              <a:t>etc</a:t>
            </a:r>
            <a:endParaRPr lang="en-US" sz="2800" dirty="0">
              <a:latin typeface="Baskerville Old Face" panose="02020602080505020303" pitchFamily="18" charset="0"/>
            </a:endParaRPr>
          </a:p>
          <a:p>
            <a:pPr algn="just"/>
            <a:endParaRPr lang="en-US" sz="2800" dirty="0">
              <a:latin typeface="Baskerville Old Face" panose="02020602080505020303" pitchFamily="18" charset="0"/>
            </a:endParaRPr>
          </a:p>
          <a:p>
            <a:pPr algn="just"/>
            <a:r>
              <a:rPr lang="en-US" sz="2800" dirty="0">
                <a:latin typeface="Baskerville Old Face" panose="02020602080505020303" pitchFamily="18" charset="0"/>
              </a:rPr>
              <a:t>It is not permissible for CA Firm to print its vision and values behind the visiting cards, as it would result in solicitation and therefore would be violative of the provisions of Clause (6) of Part-I of First Schedule to the Chartered Accountants Act, 1949.</a:t>
            </a:r>
          </a:p>
          <a:p>
            <a:pPr algn="just"/>
            <a:endParaRPr lang="en-US" sz="2800" dirty="0">
              <a:latin typeface="Baskerville Old Face" panose="02020602080505020303" pitchFamily="18" charset="0"/>
            </a:endParaRPr>
          </a:p>
          <a:p>
            <a:pPr algn="r"/>
            <a:r>
              <a:rPr lang="en-US" sz="4800" dirty="0">
                <a:solidFill>
                  <a:srgbClr val="C00000"/>
                </a:solidFill>
                <a:latin typeface="Baskerville Old Face" panose="02020602080505020303" pitchFamily="18" charset="0"/>
              </a:rPr>
              <a:t>**</a:t>
            </a:r>
            <a:br>
              <a:rPr lang="en-US" sz="4800" dirty="0">
                <a:solidFill>
                  <a:srgbClr val="C00000"/>
                </a:solidFill>
                <a:latin typeface="Baskerville Old Face" panose="02020602080505020303" pitchFamily="18" charset="0"/>
              </a:rPr>
            </a:br>
            <a:endParaRPr lang="en-US" sz="4800" dirty="0">
              <a:solidFill>
                <a:srgbClr val="C00000"/>
              </a:solidFill>
              <a:latin typeface="Baskerville Old Face" panose="02020602080505020303" pitchFamily="18" charset="0"/>
            </a:endParaRPr>
          </a:p>
        </p:txBody>
      </p:sp>
      <p:sp>
        <p:nvSpPr>
          <p:cNvPr id="4" name="object 2">
            <a:extLst>
              <a:ext uri="{FF2B5EF4-FFF2-40B4-BE49-F238E27FC236}">
                <a16:creationId xmlns:a16="http://schemas.microsoft.com/office/drawing/2014/main" id="{A08A381B-0D6F-79E0-ED76-E3242BD66137}"/>
              </a:ext>
            </a:extLst>
          </p:cNvPr>
          <p:cNvSpPr txBox="1">
            <a:spLocks noGrp="1"/>
          </p:cNvSpPr>
          <p:nvPr>
            <p:ph type="title"/>
          </p:nvPr>
        </p:nvSpPr>
        <p:spPr>
          <a:xfrm>
            <a:off x="0" y="1543026"/>
            <a:ext cx="5434965" cy="723916"/>
          </a:xfrm>
          <a:prstGeom prst="rect">
            <a:avLst/>
          </a:prstGeom>
        </p:spPr>
        <p:txBody>
          <a:bodyPr vert="horz" wrap="square" lIns="0" tIns="229235" rIns="0" bIns="0" rtlCol="0">
            <a:spAutoFit/>
          </a:bodyPr>
          <a:lstStyle/>
          <a:p>
            <a:pPr marL="904875">
              <a:lnSpc>
                <a:spcPct val="100000"/>
              </a:lnSpc>
              <a:spcBef>
                <a:spcPts val="1805"/>
              </a:spcBef>
            </a:pPr>
            <a:r>
              <a:rPr lang="en-US" sz="3200" spc="15" dirty="0"/>
              <a:t>ESB Recent Decisions </a:t>
            </a:r>
            <a:endParaRPr sz="3200" spc="20" dirty="0"/>
          </a:p>
        </p:txBody>
      </p:sp>
    </p:spTree>
    <p:extLst>
      <p:ext uri="{BB962C8B-B14F-4D97-AF65-F5344CB8AC3E}">
        <p14:creationId xmlns:p14="http://schemas.microsoft.com/office/powerpoint/2010/main" val="260720882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2438400"/>
            <a:ext cx="9144000" cy="4805680"/>
          </a:xfrm>
          <a:custGeom>
            <a:avLst/>
            <a:gdLst/>
            <a:ahLst/>
            <a:cxnLst/>
            <a:rect l="l" t="t" r="r" b="b"/>
            <a:pathLst>
              <a:path w="9144000" h="4805680">
                <a:moveTo>
                  <a:pt x="0" y="4805172"/>
                </a:moveTo>
                <a:lnTo>
                  <a:pt x="9144000" y="4805172"/>
                </a:lnTo>
                <a:lnTo>
                  <a:pt x="9144000" y="0"/>
                </a:lnTo>
                <a:lnTo>
                  <a:pt x="0" y="0"/>
                </a:lnTo>
                <a:lnTo>
                  <a:pt x="0" y="4805172"/>
                </a:lnTo>
                <a:close/>
              </a:path>
            </a:pathLst>
          </a:custGeom>
          <a:noFill/>
        </p:spPr>
        <p:txBody>
          <a:bodyPr wrap="square" lIns="0" tIns="0" rIns="0" bIns="0" rtlCol="0"/>
          <a:lstStyle/>
          <a:p>
            <a:endParaRPr/>
          </a:p>
        </p:txBody>
      </p:sp>
      <p:sp>
        <p:nvSpPr>
          <p:cNvPr id="3" name="object 2">
            <a:extLst>
              <a:ext uri="{FF2B5EF4-FFF2-40B4-BE49-F238E27FC236}">
                <a16:creationId xmlns:a16="http://schemas.microsoft.com/office/drawing/2014/main" id="{24DCF267-AB37-4AE8-AEFF-7DE6FF15C07A}"/>
              </a:ext>
            </a:extLst>
          </p:cNvPr>
          <p:cNvSpPr txBox="1">
            <a:spLocks noGrp="1"/>
          </p:cNvSpPr>
          <p:nvPr>
            <p:ph type="title"/>
          </p:nvPr>
        </p:nvSpPr>
        <p:spPr>
          <a:xfrm>
            <a:off x="1447800" y="3778770"/>
            <a:ext cx="6096000" cy="1062470"/>
          </a:xfrm>
          <a:prstGeom prst="rect">
            <a:avLst/>
          </a:prstGeom>
        </p:spPr>
        <p:txBody>
          <a:bodyPr vert="horz" wrap="square" lIns="0" tIns="229235" rIns="0" bIns="0" rtlCol="0">
            <a:spAutoFit/>
          </a:bodyPr>
          <a:lstStyle/>
          <a:p>
            <a:pPr marL="904875">
              <a:lnSpc>
                <a:spcPct val="100000"/>
              </a:lnSpc>
              <a:spcBef>
                <a:spcPts val="1805"/>
              </a:spcBef>
            </a:pPr>
            <a:r>
              <a:rPr lang="en-US" sz="5400" i="1" spc="15" dirty="0">
                <a:solidFill>
                  <a:schemeClr val="accent1">
                    <a:lumMod val="50000"/>
                  </a:schemeClr>
                </a:solidFill>
                <a:latin typeface="Ravie" panose="04040805050809020602" pitchFamily="82" charset="0"/>
              </a:rPr>
              <a:t>Thank You</a:t>
            </a:r>
            <a:endParaRPr sz="5400" i="1" spc="20" dirty="0">
              <a:solidFill>
                <a:schemeClr val="accent1">
                  <a:lumMod val="50000"/>
                </a:schemeClr>
              </a:solidFill>
              <a:latin typeface="Ravie" panose="04040805050809020602" pitchFamily="82" charset="0"/>
            </a:endParaRPr>
          </a:p>
        </p:txBody>
      </p:sp>
      <p:sp>
        <p:nvSpPr>
          <p:cNvPr id="4" name="object 2">
            <a:extLst>
              <a:ext uri="{FF2B5EF4-FFF2-40B4-BE49-F238E27FC236}">
                <a16:creationId xmlns:a16="http://schemas.microsoft.com/office/drawing/2014/main" id="{1FE1B69A-2F35-7DD3-8924-3021D2150191}"/>
              </a:ext>
            </a:extLst>
          </p:cNvPr>
          <p:cNvSpPr txBox="1">
            <a:spLocks/>
          </p:cNvSpPr>
          <p:nvPr/>
        </p:nvSpPr>
        <p:spPr>
          <a:xfrm>
            <a:off x="5257800" y="6629400"/>
            <a:ext cx="6019800" cy="1115690"/>
          </a:xfrm>
          <a:prstGeom prst="rect">
            <a:avLst/>
          </a:prstGeom>
        </p:spPr>
        <p:txBody>
          <a:bodyPr vert="horz" wrap="square" lIns="0" tIns="251460" rIns="0" bIns="0" rtlCol="0">
            <a:spAutoFit/>
          </a:bodyPr>
          <a:lstStyle>
            <a:lvl1pPr>
              <a:defRPr sz="2000" b="1" i="0">
                <a:solidFill>
                  <a:schemeClr val="bg1"/>
                </a:solidFill>
                <a:latin typeface="Roboto Cn"/>
                <a:ea typeface="+mj-ea"/>
                <a:cs typeface="Roboto Cn"/>
              </a:defRPr>
            </a:lvl1pPr>
          </a:lstStyle>
          <a:p>
            <a:pPr marR="654685" algn="ctr"/>
            <a:r>
              <a:rPr lang="en-US" sz="2400" spc="10" dirty="0">
                <a:solidFill>
                  <a:schemeClr val="accent1">
                    <a:lumMod val="50000"/>
                  </a:schemeClr>
                </a:solidFill>
                <a:latin typeface="Baskerville Old Face" pitchFamily="18" charset="0"/>
              </a:rPr>
              <a:t> </a:t>
            </a:r>
            <a:r>
              <a:rPr lang="en-US" sz="2800" spc="10" dirty="0">
                <a:solidFill>
                  <a:schemeClr val="accent1">
                    <a:lumMod val="50000"/>
                  </a:schemeClr>
                </a:solidFill>
                <a:latin typeface="Baskerville Old Face" pitchFamily="18" charset="0"/>
              </a:rPr>
              <a:t>CA. </a:t>
            </a:r>
            <a:r>
              <a:rPr lang="en-US" sz="2800" spc="10" dirty="0" err="1">
                <a:solidFill>
                  <a:schemeClr val="accent1">
                    <a:lumMod val="50000"/>
                  </a:schemeClr>
                </a:solidFill>
                <a:latin typeface="Baskerville Old Face" pitchFamily="18" charset="0"/>
              </a:rPr>
              <a:t>Jomon</a:t>
            </a:r>
            <a:r>
              <a:rPr lang="en-US" sz="2800" spc="10" dirty="0">
                <a:solidFill>
                  <a:schemeClr val="accent1">
                    <a:lumMod val="50000"/>
                  </a:schemeClr>
                </a:solidFill>
                <a:latin typeface="Baskerville Old Face" pitchFamily="18" charset="0"/>
              </a:rPr>
              <a:t> K George</a:t>
            </a:r>
          </a:p>
          <a:p>
            <a:pPr marR="654685" algn="ctr"/>
            <a:r>
              <a:rPr lang="en-US" sz="2800" spc="10" dirty="0">
                <a:solidFill>
                  <a:schemeClr val="accent1">
                    <a:lumMod val="50000"/>
                  </a:schemeClr>
                </a:solidFill>
                <a:latin typeface="Baskerville Old Face" pitchFamily="18" charset="0"/>
              </a:rPr>
              <a:t> </a:t>
            </a:r>
            <a:r>
              <a:rPr lang="en-US" sz="2400" spc="10" dirty="0">
                <a:solidFill>
                  <a:schemeClr val="accent1">
                    <a:lumMod val="50000"/>
                  </a:schemeClr>
                </a:solidFill>
                <a:latin typeface="Baskerville Old Face" pitchFamily="18" charset="0"/>
              </a:rPr>
              <a:t>Former Chairman - SIRC </a:t>
            </a:r>
            <a:endParaRPr lang="en-US" sz="2400" dirty="0">
              <a:solidFill>
                <a:schemeClr val="accent1">
                  <a:lumMod val="50000"/>
                </a:schemeClr>
              </a:solidFill>
              <a:latin typeface="Baskerville Old Face" pitchFamily="18" charset="0"/>
            </a:endParaRPr>
          </a:p>
        </p:txBody>
      </p:sp>
    </p:spTree>
    <p:extLst>
      <p:ext uri="{BB962C8B-B14F-4D97-AF65-F5344CB8AC3E}">
        <p14:creationId xmlns:p14="http://schemas.microsoft.com/office/powerpoint/2010/main" val="2057808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B9E2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5079</TotalTime>
  <Words>4348</Words>
  <Application>Microsoft Office PowerPoint</Application>
  <PresentationFormat>Custom</PresentationFormat>
  <Paragraphs>416</Paragraphs>
  <Slides>93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93</vt:i4>
      </vt:variant>
    </vt:vector>
  </HeadingPairs>
  <TitlesOfParts>
    <vt:vector size="104" baseType="lpstr">
      <vt:lpstr>Arial</vt:lpstr>
      <vt:lpstr>Arial MT</vt:lpstr>
      <vt:lpstr>Arial Narrow</vt:lpstr>
      <vt:lpstr>Baskerville Old Face</vt:lpstr>
      <vt:lpstr>Calibri</vt:lpstr>
      <vt:lpstr>Ravie</vt:lpstr>
      <vt:lpstr>Roboto Cn</vt:lpstr>
      <vt:lpstr>Segoe UI</vt:lpstr>
      <vt:lpstr>Times New Roman</vt:lpstr>
      <vt:lpstr>Wingdings</vt:lpstr>
      <vt:lpstr>Office Theme</vt:lpstr>
      <vt:lpstr>ICAI’s Code of Ethics</vt:lpstr>
      <vt:lpstr>Introduction </vt:lpstr>
      <vt:lpstr>Requirements &amp; Application</vt:lpstr>
      <vt:lpstr>Compliance</vt:lpstr>
      <vt:lpstr>Compliance</vt:lpstr>
      <vt:lpstr>Contents at a Glance  - Volume I</vt:lpstr>
      <vt:lpstr>PowerPoint Presentation</vt:lpstr>
      <vt:lpstr>PowerPoint Presentation</vt:lpstr>
      <vt:lpstr>Major Changes</vt:lpstr>
      <vt:lpstr>Volume I – Elaborated</vt:lpstr>
      <vt:lpstr>Volume I – Elaborated</vt:lpstr>
      <vt:lpstr>Volume I – Elaborated</vt:lpstr>
      <vt:lpstr>Non-Compliance with Laws and Regulations</vt:lpstr>
      <vt:lpstr> NOCLAR – Applicability</vt:lpstr>
      <vt:lpstr>Scope of Laws and Regulations</vt:lpstr>
      <vt:lpstr>Scope of Laws and Regulations</vt:lpstr>
      <vt:lpstr>NOCLAR – other salient points</vt:lpstr>
      <vt:lpstr>Management Responsibilities </vt:lpstr>
      <vt:lpstr>Management Responsibilities </vt:lpstr>
      <vt:lpstr>Taxation services.. Section 640</vt:lpstr>
      <vt:lpstr>Taxation services.. Section 640</vt:lpstr>
      <vt:lpstr>Taxation Services (Section 640)</vt:lpstr>
      <vt:lpstr>Sponsoring Activities</vt:lpstr>
      <vt:lpstr>Size / illumination of Sign Board</vt:lpstr>
      <vt:lpstr>Duty of Previous Auditor</vt:lpstr>
      <vt:lpstr>Communication</vt:lpstr>
      <vt:lpstr>Definition of “Director Simplicitor” (Clause 1  Part - I , First Schedule)</vt:lpstr>
      <vt:lpstr>Ceiling of Fees</vt:lpstr>
      <vt:lpstr>PowerPoint Presentation</vt:lpstr>
      <vt:lpstr>Authority of Pronouncements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       The CA Act 1949  - First Schedule </vt:lpstr>
      <vt:lpstr>General</vt:lpstr>
      <vt:lpstr>General</vt:lpstr>
      <vt:lpstr>General</vt:lpstr>
      <vt:lpstr>Other misconduct </vt:lpstr>
      <vt:lpstr>       The CA Act 1949  - Second Schedule </vt:lpstr>
      <vt:lpstr>       The CA Act 1949  - Second Schedule </vt:lpstr>
      <vt:lpstr>       The CA Act 1949  - Second Schedule </vt:lpstr>
      <vt:lpstr>       The CA Act 1949  - Second Schedule </vt:lpstr>
      <vt:lpstr>       The CA Act 1949  - Second Schedule </vt:lpstr>
      <vt:lpstr>       The CA Act 1949  - Second Schedule </vt:lpstr>
      <vt:lpstr>       The CA Act 1949  - Second Schedule </vt:lpstr>
      <vt:lpstr>       The CA Act 1949  - Second Schedule </vt:lpstr>
      <vt:lpstr>       The CA Act 1949  - Second Schedule </vt:lpstr>
      <vt:lpstr>       The CA Act 1949  - Second Schedule </vt:lpstr>
      <vt:lpstr>       The CA Act 1949  - Second Schedule </vt:lpstr>
      <vt:lpstr>General</vt:lpstr>
      <vt:lpstr>General</vt:lpstr>
      <vt:lpstr>General</vt:lpstr>
      <vt:lpstr>General</vt:lpstr>
      <vt:lpstr>Other misconduct</vt:lpstr>
      <vt:lpstr>ESB -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ESB Recent Decisions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COE PPT KS final</dc:title>
  <dc:creator>k12</dc:creator>
  <cp:lastModifiedBy>SIRC CPE</cp:lastModifiedBy>
  <cp:revision>57</cp:revision>
  <dcterms:created xsi:type="dcterms:W3CDTF">2023-10-23T10:15:22Z</dcterms:created>
  <dcterms:modified xsi:type="dcterms:W3CDTF">2024-10-29T10:33:30Z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2020-04-21T00:00:00Z</vt:filetime>
  </property>
  <property fmtid="{D5CDD505-2E9C-101B-9397-08002B2CF9AE}" pid="3" name="LastSaved">
    <vt:filetime>2023-10-23T00:00:00Z</vt:filetime>
  </property>
</Properties>
</file>